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56" r:id="rId2"/>
    <p:sldId id="257" r:id="rId3"/>
    <p:sldId id="258" r:id="rId4"/>
    <p:sldId id="264" r:id="rId5"/>
    <p:sldId id="259" r:id="rId6"/>
    <p:sldId id="260" r:id="rId7"/>
    <p:sldId id="261" r:id="rId8"/>
    <p:sldId id="266" r:id="rId9"/>
    <p:sldId id="262" r:id="rId10"/>
    <p:sldId id="267" r:id="rId11"/>
    <p:sldId id="263" r:id="rId12"/>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35" d="100"/>
          <a:sy n="35" d="100"/>
        </p:scale>
        <p:origin x="-2256"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914F35-5E8F-424A-8349-BCCAE6A890C8}" type="datetimeFigureOut">
              <a:rPr kumimoji="1" lang="ja-JP" altLang="en-US" smtClean="0"/>
              <a:t>2015/08/27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AE8C24-6F9B-A64C-8399-C879F795C316}" type="slidenum">
              <a:rPr kumimoji="1" lang="ja-JP" altLang="en-US" smtClean="0"/>
              <a:t>‹#›</a:t>
            </a:fld>
            <a:endParaRPr kumimoji="1" lang="ja-JP" altLang="en-US"/>
          </a:p>
        </p:txBody>
      </p:sp>
    </p:spTree>
    <p:extLst>
      <p:ext uri="{BB962C8B-B14F-4D97-AF65-F5344CB8AC3E}">
        <p14:creationId xmlns:p14="http://schemas.microsoft.com/office/powerpoint/2010/main" val="906542479"/>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 イメージ プレースホルダー 1"/>
          <p:cNvSpPr>
            <a:spLocks noGrp="1" noRot="1" noChangeAspect="1" noTextEdit="1"/>
          </p:cNvSpPr>
          <p:nvPr>
            <p:ph type="sldImg"/>
          </p:nvPr>
        </p:nvSpPr>
        <p:spPr>
          <a:ln/>
        </p:spPr>
      </p:sp>
      <p:sp>
        <p:nvSpPr>
          <p:cNvPr id="778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ja-JP" altLang="en-US" dirty="0" smtClean="0">
                <a:ea typeface="ＭＳ Ｐ明朝" charset="0"/>
                <a:cs typeface="ＭＳ Ｐ明朝" charset="0"/>
              </a:rPr>
              <a:t>病院の概観です。病床数は</a:t>
            </a:r>
            <a:r>
              <a:rPr lang="en-US" altLang="ja-JP" dirty="0" smtClean="0">
                <a:ea typeface="ＭＳ Ｐ明朝" charset="0"/>
                <a:cs typeface="ＭＳ Ｐ明朝" charset="0"/>
              </a:rPr>
              <a:t>490</a:t>
            </a:r>
            <a:r>
              <a:rPr lang="ja-JP" altLang="en-US" dirty="0" smtClean="0">
                <a:ea typeface="ＭＳ Ｐ明朝" charset="0"/>
                <a:cs typeface="ＭＳ Ｐ明朝" charset="0"/>
              </a:rPr>
              <a:t>床、敷地内にヘリの基地、血液センターがあります。</a:t>
            </a:r>
            <a:endParaRPr lang="en-US" altLang="ja-JP" dirty="0" smtClean="0">
              <a:ea typeface="ＭＳ Ｐ明朝" charset="0"/>
              <a:cs typeface="ＭＳ Ｐ明朝" charset="0"/>
            </a:endParaRPr>
          </a:p>
          <a:p>
            <a:r>
              <a:rPr lang="ja-JP" altLang="en-US" dirty="0" smtClean="0">
                <a:ea typeface="ＭＳ Ｐ明朝" charset="0"/>
                <a:cs typeface="ＭＳ Ｐ明朝" charset="0"/>
              </a:rPr>
              <a:t>また</a:t>
            </a:r>
            <a:r>
              <a:rPr lang="en-US" altLang="ja-JP" dirty="0" smtClean="0">
                <a:ea typeface="ＭＳ Ｐ明朝" charset="0"/>
                <a:cs typeface="ＭＳ Ｐ明朝" charset="0"/>
              </a:rPr>
              <a:t>2012</a:t>
            </a:r>
            <a:r>
              <a:rPr lang="ja-JP" altLang="en-US" dirty="0" smtClean="0">
                <a:ea typeface="ＭＳ Ｐ明朝" charset="0"/>
                <a:cs typeface="ＭＳ Ｐ明朝" charset="0"/>
              </a:rPr>
              <a:t>年</a:t>
            </a:r>
            <a:r>
              <a:rPr lang="en-US" altLang="ja-JP" dirty="0" smtClean="0">
                <a:ea typeface="ＭＳ Ｐ明朝" charset="0"/>
                <a:cs typeface="ＭＳ Ｐ明朝" charset="0"/>
              </a:rPr>
              <a:t>5</a:t>
            </a:r>
            <a:r>
              <a:rPr lang="ja-JP" altLang="en-US" dirty="0" smtClean="0">
                <a:ea typeface="ＭＳ Ｐ明朝" charset="0"/>
                <a:cs typeface="ＭＳ Ｐ明朝" charset="0"/>
              </a:rPr>
              <a:t>月から救命救急センターを新設しています。</a:t>
            </a:r>
            <a:endParaRPr lang="ja-JP" altLang="en-US" dirty="0">
              <a:ea typeface="ＭＳ Ｐ明朝" charset="0"/>
              <a:cs typeface="ＭＳ Ｐ明朝" charset="0"/>
            </a:endParaRPr>
          </a:p>
        </p:txBody>
      </p:sp>
      <p:sp>
        <p:nvSpPr>
          <p:cNvPr id="778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Arial" charset="0"/>
                <a:ea typeface="ＭＳ Ｐ明朝" charset="0"/>
                <a:cs typeface="ＭＳ Ｐ明朝" charset="0"/>
              </a:defRPr>
            </a:lvl1pPr>
            <a:lvl2pPr marL="742950" indent="-285750">
              <a:defRPr kumimoji="1" sz="1200">
                <a:solidFill>
                  <a:schemeClr val="tx1"/>
                </a:solidFill>
                <a:latin typeface="Arial" charset="0"/>
                <a:ea typeface="ＭＳ Ｐ明朝" charset="0"/>
                <a:cs typeface="ＭＳ Ｐ明朝" charset="0"/>
              </a:defRPr>
            </a:lvl2pPr>
            <a:lvl3pPr marL="1143000" indent="-228600">
              <a:defRPr kumimoji="1" sz="1200">
                <a:solidFill>
                  <a:schemeClr val="tx1"/>
                </a:solidFill>
                <a:latin typeface="Arial" charset="0"/>
                <a:ea typeface="ＭＳ Ｐ明朝" charset="0"/>
                <a:cs typeface="ＭＳ Ｐ明朝" charset="0"/>
              </a:defRPr>
            </a:lvl3pPr>
            <a:lvl4pPr marL="1600200" indent="-228600">
              <a:defRPr kumimoji="1" sz="1200">
                <a:solidFill>
                  <a:schemeClr val="tx1"/>
                </a:solidFill>
                <a:latin typeface="Arial" charset="0"/>
                <a:ea typeface="ＭＳ Ｐ明朝" charset="0"/>
                <a:cs typeface="ＭＳ Ｐ明朝" charset="0"/>
              </a:defRPr>
            </a:lvl4pPr>
            <a:lvl5pPr marL="2057400" indent="-228600">
              <a:defRPr kumimoji="1" sz="1200">
                <a:solidFill>
                  <a:schemeClr val="tx1"/>
                </a:solidFill>
                <a:latin typeface="Arial" charset="0"/>
                <a:ea typeface="ＭＳ Ｐ明朝" charset="0"/>
                <a:cs typeface="ＭＳ Ｐ明朝" charset="0"/>
              </a:defRPr>
            </a:lvl5pPr>
            <a:lvl6pPr marL="25146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6pPr>
            <a:lvl7pPr marL="29718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7pPr>
            <a:lvl8pPr marL="34290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8pPr>
            <a:lvl9pPr marL="3886200" indent="-228600" eaLnBrk="0" fontAlgn="base" hangingPunct="0">
              <a:spcBef>
                <a:spcPct val="30000"/>
              </a:spcBef>
              <a:spcAft>
                <a:spcPct val="0"/>
              </a:spcAft>
              <a:defRPr kumimoji="1" sz="1200">
                <a:solidFill>
                  <a:schemeClr val="tx1"/>
                </a:solidFill>
                <a:latin typeface="Arial" charset="0"/>
                <a:ea typeface="ＭＳ Ｐ明朝" charset="0"/>
                <a:cs typeface="ＭＳ Ｐ明朝" charset="0"/>
              </a:defRPr>
            </a:lvl9pPr>
          </a:lstStyle>
          <a:p>
            <a:fld id="{4762B268-95E0-6B44-B064-6EE414868A83}" type="slidenum">
              <a:rPr lang="en-US" altLang="ja-JP">
                <a:ea typeface="ＭＳ Ｐゴシック" charset="0"/>
                <a:cs typeface="ＭＳ Ｐゴシック" charset="0"/>
              </a:rPr>
              <a:pPr/>
              <a:t>2</a:t>
            </a:fld>
            <a:endParaRPr lang="en-US" altLang="ja-JP">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en-US" dirty="0" smtClean="0"/>
          </a:p>
        </p:txBody>
      </p:sp>
      <p:sp>
        <p:nvSpPr>
          <p:cNvPr id="4" name="スライド番号プレースホルダー 3"/>
          <p:cNvSpPr>
            <a:spLocks noGrp="1"/>
          </p:cNvSpPr>
          <p:nvPr>
            <p:ph type="sldNum" sz="quarter" idx="10"/>
          </p:nvPr>
        </p:nvSpPr>
        <p:spPr/>
        <p:txBody>
          <a:bodyPr/>
          <a:lstStyle/>
          <a:p>
            <a:fld id="{38226EB3-DB65-424F-AA8B-CBF8DF203EFE}" type="slidenum">
              <a:rPr kumimoji="1" lang="ja-JP" altLang="en-US" smtClean="0"/>
              <a:t>3</a:t>
            </a:fld>
            <a:endParaRPr kumimoji="1" lang="ja-JP" altLang="en-US"/>
          </a:p>
        </p:txBody>
      </p:sp>
    </p:spTree>
    <p:extLst>
      <p:ext uri="{BB962C8B-B14F-4D97-AF65-F5344CB8AC3E}">
        <p14:creationId xmlns:p14="http://schemas.microsoft.com/office/powerpoint/2010/main" val="3734877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69673CB-13B1-DA4F-8BFC-F5F768969D7B}" type="slidenum">
              <a:rPr kumimoji="1" lang="ja-JP" altLang="en-US" smtClean="0"/>
              <a:t>5</a:t>
            </a:fld>
            <a:endParaRPr kumimoji="1" lang="ja-JP" altLang="en-US"/>
          </a:p>
        </p:txBody>
      </p:sp>
    </p:spTree>
    <p:extLst>
      <p:ext uri="{BB962C8B-B14F-4D97-AF65-F5344CB8AC3E}">
        <p14:creationId xmlns:p14="http://schemas.microsoft.com/office/powerpoint/2010/main" val="456839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当センターでは年間</a:t>
            </a:r>
            <a:r>
              <a:rPr kumimoji="1" lang="en-US" altLang="ja-JP" dirty="0" err="1" smtClean="0"/>
              <a:t>walkin</a:t>
            </a:r>
            <a:r>
              <a:rPr kumimoji="1" lang="ja-JP" altLang="en-US" dirty="0" smtClean="0"/>
              <a:t>患者を</a:t>
            </a:r>
            <a:r>
              <a:rPr kumimoji="1" lang="en-US" altLang="ja-JP" dirty="0" smtClean="0"/>
              <a:t>6</a:t>
            </a:r>
            <a:r>
              <a:rPr kumimoji="1" lang="ja-JP" altLang="en-US" dirty="0" smtClean="0"/>
              <a:t>万人程度、救急車を</a:t>
            </a:r>
            <a:r>
              <a:rPr kumimoji="1" lang="en-US" altLang="ja-JP" dirty="0" smtClean="0"/>
              <a:t>7000</a:t>
            </a:r>
            <a:r>
              <a:rPr kumimoji="1" lang="ja-JP" altLang="en-US" dirty="0" smtClean="0"/>
              <a:t>台以上受け入れています。</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dirty="0" smtClean="0">
                <a:ea typeface="ＭＳ Ｐ明朝" charset="0"/>
                <a:cs typeface="ＭＳ Ｐ明朝" charset="0"/>
              </a:rPr>
              <a:t>また重症症例の搬入も多く、ドクターヘリによる搬入も年間</a:t>
            </a:r>
            <a:r>
              <a:rPr lang="en-US" altLang="ja-JP" dirty="0" smtClean="0">
                <a:ea typeface="ＭＳ Ｐ明朝" charset="0"/>
                <a:cs typeface="ＭＳ Ｐ明朝" charset="0"/>
              </a:rPr>
              <a:t>700</a:t>
            </a:r>
            <a:r>
              <a:rPr lang="ja-JP" altLang="en-US" dirty="0" smtClean="0">
                <a:ea typeface="ＭＳ Ｐ明朝" charset="0"/>
                <a:cs typeface="ＭＳ Ｐ明朝" charset="0"/>
              </a:rPr>
              <a:t>件程度あります。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369673CB-13B1-DA4F-8BFC-F5F768969D7B}" type="slidenum">
              <a:rPr kumimoji="1" lang="ja-JP" altLang="en-US" smtClean="0"/>
              <a:t>6</a:t>
            </a:fld>
            <a:endParaRPr kumimoji="1" lang="ja-JP" altLang="en-US"/>
          </a:p>
        </p:txBody>
      </p:sp>
    </p:spTree>
    <p:extLst>
      <p:ext uri="{BB962C8B-B14F-4D97-AF65-F5344CB8AC3E}">
        <p14:creationId xmlns:p14="http://schemas.microsoft.com/office/powerpoint/2010/main" val="2171370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勤務形態としては完全</a:t>
            </a:r>
            <a:r>
              <a:rPr kumimoji="1" lang="en-US" altLang="ja-JP" dirty="0" smtClean="0"/>
              <a:t>2</a:t>
            </a:r>
            <a:r>
              <a:rPr kumimoji="1" lang="ja-JP" altLang="en-US" dirty="0" smtClean="0"/>
              <a:t>交代制を採用しており、勤務外に呼び出されることはありません。</a:t>
            </a:r>
            <a:endParaRPr kumimoji="1" lang="en-US" altLang="ja-JP" dirty="0" smtClean="0"/>
          </a:p>
          <a:p>
            <a:r>
              <a:rPr kumimoji="1" lang="ja-JP" altLang="en-US" dirty="0" smtClean="0"/>
              <a:t>救急科病棟は</a:t>
            </a:r>
            <a:r>
              <a:rPr kumimoji="1" lang="en-US" altLang="ja-JP" dirty="0" smtClean="0"/>
              <a:t>1</a:t>
            </a:r>
            <a:r>
              <a:rPr kumimoji="1" lang="ja-JP" altLang="en-US" dirty="0" smtClean="0"/>
              <a:t>週間交代の病棟担当医が主治医となります。</a:t>
            </a:r>
            <a:endParaRPr kumimoji="1" lang="en-US" altLang="ja-JP" dirty="0" smtClean="0"/>
          </a:p>
          <a:p>
            <a:r>
              <a:rPr kumimoji="1" lang="ja-JP" altLang="en-US" dirty="0" smtClean="0"/>
              <a:t>育児短時間就業制度や夜勤免除制度も利用可能で、実際にお子さんがいらっしゃる女医さんも</a:t>
            </a:r>
            <a:r>
              <a:rPr kumimoji="1" lang="en-US" altLang="ja-JP" dirty="0" smtClean="0"/>
              <a:t>2</a:t>
            </a:r>
            <a:r>
              <a:rPr kumimoji="1" lang="ja-JP" altLang="en-US" dirty="0" smtClean="0"/>
              <a:t>人勤務されています。</a:t>
            </a:r>
            <a:endParaRPr kumimoji="1" lang="en-US" altLang="ja-JP" dirty="0" smtClean="0"/>
          </a:p>
          <a:p>
            <a:r>
              <a:rPr kumimoji="1" lang="ja-JP" altLang="en-US" dirty="0" smtClean="0"/>
              <a:t>院内各科ローテートも可能で、現在救急科後期研修医</a:t>
            </a:r>
            <a:r>
              <a:rPr kumimoji="1" lang="en-US" altLang="ja-JP" dirty="0" smtClean="0"/>
              <a:t>6</a:t>
            </a:r>
            <a:r>
              <a:rPr kumimoji="1" lang="ja-JP" altLang="en-US" dirty="0" smtClean="0"/>
              <a:t>名中</a:t>
            </a:r>
            <a:r>
              <a:rPr kumimoji="1" lang="en-US" altLang="ja-JP" dirty="0" smtClean="0"/>
              <a:t>2</a:t>
            </a:r>
            <a:r>
              <a:rPr kumimoji="1" lang="ja-JP" altLang="en-US" dirty="0" smtClean="0"/>
              <a:t>名が整形外科、小児科の院内研修をおこなっています。現状では半年以内であれば院外、院内ともに自由に研修ができます。</a:t>
            </a:r>
            <a:endParaRPr kumimoji="1" lang="ja-JP" altLang="en-US" dirty="0"/>
          </a:p>
        </p:txBody>
      </p:sp>
      <p:sp>
        <p:nvSpPr>
          <p:cNvPr id="4" name="スライド番号プレースホルダー 3"/>
          <p:cNvSpPr>
            <a:spLocks noGrp="1"/>
          </p:cNvSpPr>
          <p:nvPr>
            <p:ph type="sldNum" sz="quarter" idx="10"/>
          </p:nvPr>
        </p:nvSpPr>
        <p:spPr/>
        <p:txBody>
          <a:bodyPr/>
          <a:lstStyle/>
          <a:p>
            <a:fld id="{369673CB-13B1-DA4F-8BFC-F5F768969D7B}" type="slidenum">
              <a:rPr kumimoji="1" lang="ja-JP" altLang="en-US" smtClean="0"/>
              <a:t>7</a:t>
            </a:fld>
            <a:endParaRPr kumimoji="1" lang="ja-JP" altLang="en-US"/>
          </a:p>
        </p:txBody>
      </p:sp>
    </p:spTree>
    <p:extLst>
      <p:ext uri="{BB962C8B-B14F-4D97-AF65-F5344CB8AC3E}">
        <p14:creationId xmlns:p14="http://schemas.microsoft.com/office/powerpoint/2010/main" val="2171370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rPr>
              <a:t>当センターの今後の目指すところとして</a:t>
            </a:r>
            <a:r>
              <a:rPr lang="en-US" altLang="ja-JP" sz="1200" dirty="0" smtClean="0">
                <a:solidFill>
                  <a:schemeClr val="tx1"/>
                </a:solidFill>
              </a:rPr>
              <a:t>ER</a:t>
            </a:r>
            <a:r>
              <a:rPr lang="ja-JP" altLang="en-US" sz="1200" dirty="0" smtClean="0">
                <a:solidFill>
                  <a:schemeClr val="tx1"/>
                </a:solidFill>
              </a:rPr>
              <a:t>システムを中心にさらに「外傷診療、集中治療、プレホスピタル、災害医療」の</a:t>
            </a:r>
            <a:r>
              <a:rPr lang="en-US" altLang="ja-JP" sz="1200" dirty="0" smtClean="0">
                <a:solidFill>
                  <a:schemeClr val="tx1"/>
                </a:solidFill>
              </a:rPr>
              <a:t>4</a:t>
            </a:r>
            <a:r>
              <a:rPr lang="ja-JP" altLang="en-US" sz="1200" dirty="0" smtClean="0">
                <a:solidFill>
                  <a:schemeClr val="tx1"/>
                </a:solidFill>
              </a:rPr>
              <a:t>つの分野にも力をいれていくことです。</a:t>
            </a:r>
            <a:endParaRPr lang="en-US" altLang="ja-JP" sz="120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dirty="0" smtClean="0">
                <a:solidFill>
                  <a:schemeClr val="tx1"/>
                </a:solidFill>
              </a:rPr>
              <a:t>2015</a:t>
            </a:r>
            <a:r>
              <a:rPr kumimoji="1" lang="ja-JP" altLang="en-US" dirty="0" smtClean="0">
                <a:solidFill>
                  <a:schemeClr val="tx1"/>
                </a:solidFill>
              </a:rPr>
              <a:t>年</a:t>
            </a:r>
            <a:r>
              <a:rPr kumimoji="1" lang="en-US" altLang="ja-JP" dirty="0" smtClean="0">
                <a:solidFill>
                  <a:schemeClr val="tx1"/>
                </a:solidFill>
              </a:rPr>
              <a:t>7</a:t>
            </a:r>
            <a:r>
              <a:rPr kumimoji="1" lang="ja-JP" altLang="en-US" dirty="0" smtClean="0">
                <a:solidFill>
                  <a:schemeClr val="tx1"/>
                </a:solidFill>
              </a:rPr>
              <a:t>月現在　救急科専門医</a:t>
            </a:r>
            <a:r>
              <a:rPr kumimoji="1" lang="en-US" altLang="ja-JP" dirty="0" smtClean="0">
                <a:solidFill>
                  <a:schemeClr val="tx1"/>
                </a:solidFill>
              </a:rPr>
              <a:t>9</a:t>
            </a:r>
            <a:r>
              <a:rPr kumimoji="1" lang="ja-JP" altLang="en-US" dirty="0" smtClean="0">
                <a:solidFill>
                  <a:schemeClr val="tx1"/>
                </a:solidFill>
              </a:rPr>
              <a:t>名、指導医</a:t>
            </a:r>
            <a:r>
              <a:rPr kumimoji="1" lang="en-US" altLang="ja-JP" dirty="0" smtClean="0">
                <a:solidFill>
                  <a:schemeClr val="tx1"/>
                </a:solidFill>
              </a:rPr>
              <a:t>1</a:t>
            </a:r>
            <a:r>
              <a:rPr kumimoji="1" lang="ja-JP" altLang="en-US" dirty="0" smtClean="0">
                <a:solidFill>
                  <a:schemeClr val="tx1"/>
                </a:solidFill>
              </a:rPr>
              <a:t>名を含むスタッフ</a:t>
            </a:r>
            <a:r>
              <a:rPr kumimoji="1" lang="en-US" altLang="ja-JP" dirty="0" smtClean="0">
                <a:solidFill>
                  <a:schemeClr val="tx1"/>
                </a:solidFill>
              </a:rPr>
              <a:t>17</a:t>
            </a:r>
            <a:r>
              <a:rPr kumimoji="1" lang="ja-JP" altLang="en-US" dirty="0" smtClean="0">
                <a:solidFill>
                  <a:schemeClr val="tx1"/>
                </a:solidFill>
              </a:rPr>
              <a:t>！名、後期研修医</a:t>
            </a:r>
            <a:r>
              <a:rPr kumimoji="1" lang="en-US" altLang="ja-JP" dirty="0" smtClean="0">
                <a:solidFill>
                  <a:schemeClr val="tx1"/>
                </a:solidFill>
              </a:rPr>
              <a:t>6</a:t>
            </a:r>
            <a:r>
              <a:rPr kumimoji="1" lang="ja-JP" altLang="en-US" dirty="0" smtClean="0">
                <a:solidFill>
                  <a:schemeClr val="tx1"/>
                </a:solidFill>
              </a:rPr>
              <a:t>名、非常勤</a:t>
            </a:r>
            <a:r>
              <a:rPr kumimoji="1" lang="en-US" altLang="ja-JP" dirty="0" smtClean="0">
                <a:solidFill>
                  <a:schemeClr val="tx1"/>
                </a:solidFill>
              </a:rPr>
              <a:t>2</a:t>
            </a:r>
            <a:r>
              <a:rPr kumimoji="1" lang="ja-JP" altLang="en-US" dirty="0" smtClean="0">
                <a:solidFill>
                  <a:schemeClr val="tx1"/>
                </a:solidFill>
              </a:rPr>
              <a:t>名が所属しており、</a:t>
            </a:r>
            <a:r>
              <a:rPr kumimoji="1" lang="en-US" altLang="ja-JP" dirty="0" smtClean="0">
                <a:solidFill>
                  <a:schemeClr val="tx1"/>
                </a:solidFill>
              </a:rPr>
              <a:t>ER</a:t>
            </a:r>
            <a:r>
              <a:rPr kumimoji="1" lang="ja-JP" altLang="en-US" dirty="0" smtClean="0">
                <a:solidFill>
                  <a:schemeClr val="tx1"/>
                </a:solidFill>
              </a:rPr>
              <a:t>を機能させるにあたっては十分な数のスタッフがいます。</a:t>
            </a:r>
            <a:endParaRPr kumimoji="1" lang="en-US" altLang="ja-JP"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rPr>
              <a:t>しかし今後さらに各分野に手を広げるにあたって多くの人材を求めています。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369673CB-13B1-DA4F-8BFC-F5F768969D7B}" type="slidenum">
              <a:rPr kumimoji="1" lang="ja-JP" altLang="en-US" smtClean="0"/>
              <a:t>9</a:t>
            </a:fld>
            <a:endParaRPr kumimoji="1" lang="ja-JP" altLang="en-US"/>
          </a:p>
        </p:txBody>
      </p:sp>
    </p:spTree>
    <p:extLst>
      <p:ext uri="{BB962C8B-B14F-4D97-AF65-F5344CB8AC3E}">
        <p14:creationId xmlns:p14="http://schemas.microsoft.com/office/powerpoint/2010/main" val="1638429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8226EB3-DB65-424F-AA8B-CBF8DF203EFE}" type="slidenum">
              <a:rPr kumimoji="1" lang="ja-JP" altLang="en-US" smtClean="0"/>
              <a:t>11</a:t>
            </a:fld>
            <a:endParaRPr kumimoji="1" lang="ja-JP" altLang="en-US"/>
          </a:p>
        </p:txBody>
      </p:sp>
    </p:spTree>
    <p:extLst>
      <p:ext uri="{BB962C8B-B14F-4D97-AF65-F5344CB8AC3E}">
        <p14:creationId xmlns:p14="http://schemas.microsoft.com/office/powerpoint/2010/main" val="361829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1F6752B8-4BD8-F247-A43C-55ACD6F31BAF}" type="slidenum">
              <a:rPr kumimoji="1" lang="ja-JP" altLang="en-US" smtClean="0"/>
              <a:t>‹#›</a:t>
            </a:fld>
            <a:endParaRPr kumimoji="1" lang="ja-JP" alt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ja-JP" altLang="en-US" smtClean="0"/>
              <a:t>マスター タイトルの書式設定</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dirty="0"/>
          </a:p>
        </p:txBody>
      </p:sp>
      <p:sp>
        <p:nvSpPr>
          <p:cNvPr id="4" name="Date Placeholder 3"/>
          <p:cNvSpPr>
            <a:spLocks noGrp="1"/>
          </p:cNvSpPr>
          <p:nvPr>
            <p:ph type="dt" sz="half" idx="10"/>
          </p:nvPr>
        </p:nvSpPr>
        <p:spPr/>
        <p:txBody>
          <a:bodyPr/>
          <a:lstStyle/>
          <a:p>
            <a:fld id="{6152BCA6-46C6-334D-B8F7-422447C90575}" type="datetimeFigureOut">
              <a:rPr kumimoji="1" lang="ja-JP" altLang="en-US" smtClean="0"/>
              <a:t>2015/08/27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6152BCA6-46C6-334D-B8F7-422447C90575}" type="datetimeFigureOut">
              <a:rPr kumimoji="1" lang="ja-JP" altLang="en-US" smtClean="0"/>
              <a:t>2015/08/27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F6752B8-4BD8-F247-A43C-55ACD6F31BAF}"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ja-JP" altLang="en-US" smtClean="0"/>
              <a:t>マスター タイトルの書式設定</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152BCA6-46C6-334D-B8F7-422447C90575}" type="datetimeFigureOut">
              <a:rPr kumimoji="1" lang="ja-JP" altLang="en-US" smtClean="0"/>
              <a:t>2015/08/27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F6752B8-4BD8-F247-A43C-55ACD6F31BAF}" type="slidenum">
              <a:rPr kumimoji="1" lang="ja-JP" altLang="en-US" smtClean="0"/>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ja-JP" altLang="en-US" smtClean="0"/>
              <a:t>マスター タイトルの書式設定</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a:xfrm>
            <a:off x="3886124" y="6288741"/>
            <a:ext cx="1887537" cy="365125"/>
          </a:xfrm>
        </p:spPr>
        <p:txBody>
          <a:bodyPr/>
          <a:lstStyle/>
          <a:p>
            <a:fld id="{6152BCA6-46C6-334D-B8F7-422447C90575}" type="datetimeFigureOut">
              <a:rPr kumimoji="1" lang="ja-JP" altLang="en-US" smtClean="0"/>
              <a:t>2015/08/27</a:t>
            </a:fld>
            <a:endParaRPr kumimoji="1" lang="ja-JP" altLang="en-US"/>
          </a:p>
        </p:txBody>
      </p:sp>
      <p:sp>
        <p:nvSpPr>
          <p:cNvPr id="6" name="Footer Placeholder 5"/>
          <p:cNvSpPr>
            <a:spLocks noGrp="1"/>
          </p:cNvSpPr>
          <p:nvPr>
            <p:ph type="ftr" sz="quarter" idx="11"/>
          </p:nvPr>
        </p:nvSpPr>
        <p:spPr>
          <a:xfrm>
            <a:off x="5867399" y="6288741"/>
            <a:ext cx="2675965" cy="365125"/>
          </a:xfrm>
        </p:spPr>
        <p:txBody>
          <a:bodyPr/>
          <a:lstStyle/>
          <a:p>
            <a:endParaRPr kumimoji="1" lang="ja-JP" altLang="en-US"/>
          </a:p>
        </p:txBody>
      </p:sp>
      <p:sp>
        <p:nvSpPr>
          <p:cNvPr id="7" name="Slide Number Placeholder 6"/>
          <p:cNvSpPr>
            <a:spLocks noGrp="1"/>
          </p:cNvSpPr>
          <p:nvPr>
            <p:ph type="sldNum" sz="quarter" idx="12"/>
          </p:nvPr>
        </p:nvSpPr>
        <p:spPr/>
        <p:txBody>
          <a:bodyPr/>
          <a:lstStyle/>
          <a:p>
            <a:fld id="{1F6752B8-4BD8-F247-A43C-55ACD6F31BAF}" type="slidenum">
              <a:rPr kumimoji="1" lang="ja-JP" altLang="en-US" smtClean="0"/>
              <a:t>‹#›</a:t>
            </a:fld>
            <a:endParaRPr kumimoji="1" lang="ja-JP" alt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タイトル、図、テキスト">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ja-JP" altLang="en-US" smtClean="0"/>
              <a:t>マスター タイトルの書式設定</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a:xfrm>
            <a:off x="381000" y="6288741"/>
            <a:ext cx="1865125" cy="365125"/>
          </a:xfrm>
        </p:spPr>
        <p:txBody>
          <a:bodyPr/>
          <a:lstStyle/>
          <a:p>
            <a:fld id="{6152BCA6-46C6-334D-B8F7-422447C90575}" type="datetimeFigureOut">
              <a:rPr kumimoji="1" lang="ja-JP" altLang="en-US" smtClean="0"/>
              <a:t>2015/08/27</a:t>
            </a:fld>
            <a:endParaRPr kumimoji="1" lang="ja-JP" altLang="en-US"/>
          </a:p>
        </p:txBody>
      </p:sp>
      <p:sp>
        <p:nvSpPr>
          <p:cNvPr id="6" name="Footer Placeholder 5"/>
          <p:cNvSpPr>
            <a:spLocks noGrp="1"/>
          </p:cNvSpPr>
          <p:nvPr>
            <p:ph type="ftr" sz="quarter" idx="11"/>
          </p:nvPr>
        </p:nvSpPr>
        <p:spPr>
          <a:xfrm>
            <a:off x="3325813" y="6288741"/>
            <a:ext cx="5217551" cy="365125"/>
          </a:xfrm>
        </p:spPr>
        <p:txBody>
          <a:bodyPr/>
          <a:lstStyle/>
          <a:p>
            <a:endParaRPr kumimoji="1" lang="ja-JP" altLang="en-US"/>
          </a:p>
        </p:txBody>
      </p:sp>
      <p:sp>
        <p:nvSpPr>
          <p:cNvPr id="7" name="Slide Number Placeholder 6"/>
          <p:cNvSpPr>
            <a:spLocks noGrp="1"/>
          </p:cNvSpPr>
          <p:nvPr>
            <p:ph type="sldNum" sz="quarter" idx="12"/>
          </p:nvPr>
        </p:nvSpPr>
        <p:spPr/>
        <p:txBody>
          <a:bodyPr/>
          <a:lstStyle/>
          <a:p>
            <a:fld id="{1F6752B8-4BD8-F247-A43C-55ACD6F31BAF}" type="slidenum">
              <a:rPr kumimoji="1" lang="ja-JP" altLang="en-US" smtClean="0"/>
              <a:t>‹#›</a:t>
            </a:fld>
            <a:endParaRPr kumimoji="1" lang="ja-JP"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の上に図">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ja-JP" altLang="en-US" smtClean="0"/>
              <a:t>マスター タイトルの書式設定</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a:xfrm>
            <a:off x="381000" y="6288741"/>
            <a:ext cx="1865125" cy="365125"/>
          </a:xfrm>
        </p:spPr>
        <p:txBody>
          <a:bodyPr/>
          <a:lstStyle/>
          <a:p>
            <a:fld id="{6152BCA6-46C6-334D-B8F7-422447C90575}" type="datetimeFigureOut">
              <a:rPr kumimoji="1" lang="ja-JP" altLang="en-US" smtClean="0"/>
              <a:t>2015/08/27</a:t>
            </a:fld>
            <a:endParaRPr kumimoji="1" lang="ja-JP" altLang="en-US"/>
          </a:p>
        </p:txBody>
      </p:sp>
      <p:sp>
        <p:nvSpPr>
          <p:cNvPr id="6" name="Footer Placeholder 5"/>
          <p:cNvSpPr>
            <a:spLocks noGrp="1"/>
          </p:cNvSpPr>
          <p:nvPr>
            <p:ph type="ftr" sz="quarter" idx="11"/>
          </p:nvPr>
        </p:nvSpPr>
        <p:spPr>
          <a:xfrm>
            <a:off x="3325813" y="6288741"/>
            <a:ext cx="5217551" cy="365125"/>
          </a:xfrm>
        </p:spPr>
        <p:txBody>
          <a:bodyPr/>
          <a:lstStyle/>
          <a:p>
            <a:endParaRPr kumimoji="1" lang="ja-JP" altLang="en-US"/>
          </a:p>
        </p:txBody>
      </p:sp>
      <p:sp>
        <p:nvSpPr>
          <p:cNvPr id="7" name="Slide Number Placeholder 6"/>
          <p:cNvSpPr>
            <a:spLocks noGrp="1"/>
          </p:cNvSpPr>
          <p:nvPr>
            <p:ph type="sldNum" sz="quarter" idx="12"/>
          </p:nvPr>
        </p:nvSpPr>
        <p:spPr/>
        <p:txBody>
          <a:bodyPr/>
          <a:lstStyle/>
          <a:p>
            <a:fld id="{1F6752B8-4BD8-F247-A43C-55ACD6F31BAF}" type="slidenum">
              <a:rPr kumimoji="1" lang="ja-JP" altLang="en-US" smtClean="0"/>
              <a:t>‹#›</a:t>
            </a:fld>
            <a:endParaRPr kumimoji="1" lang="ja-JP"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Vertical Text Placeholder 2"/>
          <p:cNvSpPr>
            <a:spLocks noGrp="1"/>
          </p:cNvSpPr>
          <p:nvPr>
            <p:ph type="body" orient="vert" idx="1"/>
          </p:nvPr>
        </p:nvSpPr>
        <p:spPr/>
        <p:txBody>
          <a:bodyPr vert="eaVert"/>
          <a:lstStyle>
            <a:lvl5pP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Date Placeholder 3"/>
          <p:cNvSpPr>
            <a:spLocks noGrp="1"/>
          </p:cNvSpPr>
          <p:nvPr>
            <p:ph type="dt" sz="half" idx="10"/>
          </p:nvPr>
        </p:nvSpPr>
        <p:spPr/>
        <p:txBody>
          <a:bodyPr/>
          <a:lstStyle/>
          <a:p>
            <a:fld id="{6152BCA6-46C6-334D-B8F7-422447C90575}" type="datetimeFigureOut">
              <a:rPr kumimoji="1" lang="ja-JP" altLang="en-US" smtClean="0"/>
              <a:t>2015/08/27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F6752B8-4BD8-F247-A43C-55ACD6F31BAF}" type="slidenum">
              <a:rPr kumimoji="1" lang="ja-JP" altLang="en-US" smtClean="0"/>
              <a:t>‹#›</a:t>
            </a:fld>
            <a:endParaRPr kumimoji="1"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ja-JP" altLang="en-US" smtClean="0"/>
              <a:t>マスター タイトルの書式設定</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Date Placeholder 3"/>
          <p:cNvSpPr>
            <a:spLocks noGrp="1"/>
          </p:cNvSpPr>
          <p:nvPr>
            <p:ph type="dt" sz="half" idx="10"/>
          </p:nvPr>
        </p:nvSpPr>
        <p:spPr/>
        <p:txBody>
          <a:bodyPr/>
          <a:lstStyle/>
          <a:p>
            <a:fld id="{6152BCA6-46C6-334D-B8F7-422447C90575}" type="datetimeFigureOut">
              <a:rPr kumimoji="1" lang="ja-JP" altLang="en-US" smtClean="0"/>
              <a:t>2015/08/27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F6752B8-4BD8-F247-A43C-55ACD6F31BAF}"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Content Placeholder 2"/>
          <p:cNvSpPr>
            <a:spLocks noGrp="1"/>
          </p:cNvSpPr>
          <p:nvPr>
            <p:ph idx="1"/>
          </p:nvPr>
        </p:nvSpPr>
        <p:spPr/>
        <p:txBody>
          <a:bodyPr/>
          <a:lstStyle>
            <a:lvl5pP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Date Placeholder 3"/>
          <p:cNvSpPr>
            <a:spLocks noGrp="1"/>
          </p:cNvSpPr>
          <p:nvPr>
            <p:ph type="dt" sz="half" idx="10"/>
          </p:nvPr>
        </p:nvSpPr>
        <p:spPr/>
        <p:txBody>
          <a:bodyPr/>
          <a:lstStyle/>
          <a:p>
            <a:fld id="{6152BCA6-46C6-334D-B8F7-422447C90575}" type="datetimeFigureOut">
              <a:rPr kumimoji="1" lang="ja-JP" altLang="en-US" smtClean="0"/>
              <a:t>2015/08/27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F6752B8-4BD8-F247-A43C-55ACD6F31BAF}"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ja-JP" altLang="en-US" smtClean="0"/>
              <a:t>マスター タイトルの書式設定</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152BCA6-46C6-334D-B8F7-422447C90575}" type="datetimeFigureOut">
              <a:rPr kumimoji="1" lang="ja-JP" altLang="en-US" smtClean="0"/>
              <a:t>2015/08/27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F6752B8-4BD8-F247-A43C-55ACD6F31BAF}"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5" name="Date Placeholder 4"/>
          <p:cNvSpPr>
            <a:spLocks noGrp="1"/>
          </p:cNvSpPr>
          <p:nvPr>
            <p:ph type="dt" sz="half" idx="10"/>
          </p:nvPr>
        </p:nvSpPr>
        <p:spPr/>
        <p:txBody>
          <a:bodyPr/>
          <a:lstStyle/>
          <a:p>
            <a:fld id="{6152BCA6-46C6-334D-B8F7-422447C90575}" type="datetimeFigureOut">
              <a:rPr kumimoji="1" lang="ja-JP" altLang="en-US" smtClean="0"/>
              <a:t>2015/08/27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F6752B8-4BD8-F247-A43C-55ACD6F31BAF}"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ja-JP" altLang="en-US" smtClean="0"/>
              <a:t>マスター タイトルの書式設定</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7" name="Date Placeholder 6"/>
          <p:cNvSpPr>
            <a:spLocks noGrp="1"/>
          </p:cNvSpPr>
          <p:nvPr>
            <p:ph type="dt" sz="half" idx="10"/>
          </p:nvPr>
        </p:nvSpPr>
        <p:spPr/>
        <p:txBody>
          <a:bodyPr/>
          <a:lstStyle/>
          <a:p>
            <a:fld id="{6152BCA6-46C6-334D-B8F7-422447C90575}" type="datetimeFigureOut">
              <a:rPr kumimoji="1" lang="ja-JP" altLang="en-US" smtClean="0"/>
              <a:t>2015/08/27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F6752B8-4BD8-F247-A43C-55ACD6F31BAF}" type="slidenum">
              <a:rPr kumimoji="1" lang="ja-JP" altLang="en-US" smtClean="0"/>
              <a:t>‹#›</a:t>
            </a:fld>
            <a:endParaRPr kumimoji="1" lang="ja-JP" alt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つの上下のコンテンツ">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5" name="Date Placeholder 4"/>
          <p:cNvSpPr>
            <a:spLocks noGrp="1"/>
          </p:cNvSpPr>
          <p:nvPr>
            <p:ph type="dt" sz="half" idx="10"/>
          </p:nvPr>
        </p:nvSpPr>
        <p:spPr/>
        <p:txBody>
          <a:bodyPr/>
          <a:lstStyle/>
          <a:p>
            <a:fld id="{6152BCA6-46C6-334D-B8F7-422447C90575}" type="datetimeFigureOut">
              <a:rPr kumimoji="1" lang="ja-JP" altLang="en-US" smtClean="0"/>
              <a:t>2015/08/27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F6752B8-4BD8-F247-A43C-55ACD6F31BAF}" type="slidenum">
              <a:rPr kumimoji="1" lang="ja-JP" altLang="en-US" smtClean="0"/>
              <a:t>‹#›</a:t>
            </a:fld>
            <a:endParaRPr kumimoji="1" lang="ja-JP" alt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つのコンテンツ">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5" name="Date Placeholder 4"/>
          <p:cNvSpPr>
            <a:spLocks noGrp="1"/>
          </p:cNvSpPr>
          <p:nvPr>
            <p:ph type="dt" sz="half" idx="10"/>
          </p:nvPr>
        </p:nvSpPr>
        <p:spPr/>
        <p:txBody>
          <a:bodyPr/>
          <a:lstStyle/>
          <a:p>
            <a:fld id="{6152BCA6-46C6-334D-B8F7-422447C90575}" type="datetimeFigureOut">
              <a:rPr kumimoji="1" lang="ja-JP" altLang="en-US" smtClean="0"/>
              <a:t>2015/08/27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F6752B8-4BD8-F247-A43C-55ACD6F31BAF}" type="slidenum">
              <a:rPr kumimoji="1" lang="ja-JP" altLang="en-US" smtClean="0"/>
              <a:t>‹#›</a:t>
            </a:fld>
            <a:endParaRPr kumimoji="1" lang="ja-JP" alt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つのコンテンツ">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ja-JP" altLang="en-US" smtClean="0"/>
              <a:t>マスター タイトルの書式設定</a:t>
            </a:r>
            <a:endParaRPr/>
          </a:p>
        </p:txBody>
      </p:sp>
      <p:sp>
        <p:nvSpPr>
          <p:cNvPr id="5" name="Date Placeholder 4"/>
          <p:cNvSpPr>
            <a:spLocks noGrp="1"/>
          </p:cNvSpPr>
          <p:nvPr>
            <p:ph type="dt" sz="half" idx="10"/>
          </p:nvPr>
        </p:nvSpPr>
        <p:spPr/>
        <p:txBody>
          <a:bodyPr/>
          <a:lstStyle/>
          <a:p>
            <a:fld id="{6152BCA6-46C6-334D-B8F7-422447C90575}" type="datetimeFigureOut">
              <a:rPr kumimoji="1" lang="ja-JP" altLang="en-US" smtClean="0"/>
              <a:t>2015/08/27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F6752B8-4BD8-F247-A43C-55ACD6F31BAF}" type="slidenum">
              <a:rPr kumimoji="1" lang="ja-JP" altLang="en-US" smtClean="0"/>
              <a:t>‹#›</a:t>
            </a:fld>
            <a:endParaRPr kumimoji="1" lang="ja-JP" alt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Date Placeholder 2"/>
          <p:cNvSpPr>
            <a:spLocks noGrp="1"/>
          </p:cNvSpPr>
          <p:nvPr>
            <p:ph type="dt" sz="half" idx="10"/>
          </p:nvPr>
        </p:nvSpPr>
        <p:spPr/>
        <p:txBody>
          <a:bodyPr/>
          <a:lstStyle/>
          <a:p>
            <a:fld id="{6152BCA6-46C6-334D-B8F7-422447C90575}" type="datetimeFigureOut">
              <a:rPr kumimoji="1" lang="ja-JP" altLang="en-US" smtClean="0"/>
              <a:t>2015/08/27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F6752B8-4BD8-F247-A43C-55ACD6F31BAF}"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ja-JP" altLang="en-US" smtClean="0"/>
              <a:t>マスター タイトルの書式設定</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6152BCA6-46C6-334D-B8F7-422447C90575}" type="datetimeFigureOut">
              <a:rPr kumimoji="1" lang="ja-JP" altLang="en-US" smtClean="0"/>
              <a:t>2015/08/27</a:t>
            </a:fld>
            <a:endParaRPr kumimoji="1" lang="ja-JP" altLang="en-US"/>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kumimoji="1" lang="ja-JP" altLang="en-US"/>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1F6752B8-4BD8-F247-A43C-55ACD6F31BAF}"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spcBef>
          <a:spcPct val="0"/>
        </a:spcBef>
        <a:buNone/>
        <a:defRPr kumimoji="1"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kumimoji="1"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kumimoji="1"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kumimoji="1"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kumimoji="1"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kumimoji="1"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kumimoji="1"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kumimoji="1"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kumimoji="1"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kumimoji="1" lang="en-US" sz="1800" kern="1200" dirty="0">
          <a:solidFill>
            <a:schemeClr val="bg1"/>
          </a:solidFill>
          <a:latin typeface="+mn-lt"/>
          <a:ea typeface="+mn-ea"/>
          <a:cs typeface="+mn-cs"/>
        </a:defRPr>
      </a:lvl9pPr>
    </p:bodyStyle>
    <p:otherStyle>
      <a:defPPr>
        <a:defRP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alphaModFix amt="75000"/>
          </a:blip>
          <a:stretch>
            <a:fillRect/>
          </a:stretch>
        </p:blipFill>
        <p:spPr>
          <a:xfrm>
            <a:off x="197931" y="181451"/>
            <a:ext cx="8774941" cy="6655835"/>
          </a:xfrm>
          <a:prstGeom prst="rect">
            <a:avLst/>
          </a:prstGeom>
        </p:spPr>
      </p:pic>
      <p:sp>
        <p:nvSpPr>
          <p:cNvPr id="6" name="サブタイトル 2"/>
          <p:cNvSpPr>
            <a:spLocks noGrp="1"/>
          </p:cNvSpPr>
          <p:nvPr/>
        </p:nvSpPr>
        <p:spPr>
          <a:xfrm>
            <a:off x="171128" y="3115608"/>
            <a:ext cx="8972872" cy="2872254"/>
          </a:xfrm>
          <a:prstGeom prst="rect">
            <a:avLst/>
          </a:prstGeom>
        </p:spPr>
        <p:txBody>
          <a:bodyPr vert="horz" lIns="91440" tIns="45720" rIns="91440" bIns="45720" rtlCol="0">
            <a:normAutofit/>
          </a:bodyPr>
          <a:lstStyle>
            <a:lvl1pPr marL="0" indent="0" algn="r" defTabSz="914400" rtl="0" eaLnBrk="1" latinLnBrk="0" hangingPunct="1">
              <a:spcBef>
                <a:spcPts val="600"/>
              </a:spcBef>
              <a:buFont typeface="Wingdings 2" pitchFamily="18" charset="2"/>
              <a:buNone/>
              <a:defRPr kumimoji="1" sz="1800" kern="1200">
                <a:solidFill>
                  <a:schemeClr val="bg1"/>
                </a:solidFill>
                <a:latin typeface="+mn-lt"/>
                <a:ea typeface="+mn-ea"/>
                <a:cs typeface="+mn-cs"/>
              </a:defRPr>
            </a:lvl1pPr>
            <a:lvl2pPr marL="457200" indent="0" algn="ctr" defTabSz="914400" rtl="0" eaLnBrk="1" latinLnBrk="0" hangingPunct="1">
              <a:spcBef>
                <a:spcPts val="600"/>
              </a:spcBef>
              <a:buFont typeface="Wingdings 2" pitchFamily="18" charset="2"/>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ts val="600"/>
              </a:spcBef>
              <a:buFont typeface="Wingdings 2" pitchFamily="18" charset="2"/>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ts val="600"/>
              </a:spcBef>
              <a:buFont typeface="Wingdings 2" pitchFamily="18" charset="2"/>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Font typeface="Wingdings 2" pitchFamily="18" charset="2"/>
              <a:buNone/>
              <a:defRPr kumimoji="1"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Wingdings 2" pitchFamily="18" charset="2"/>
              <a:buNone/>
              <a:defRPr kumimoji="1"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Wingdings 2" pitchFamily="18" charset="2"/>
              <a:buNone/>
              <a:defRPr kumimoji="1" lang="en-US"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Wingdings 2" pitchFamily="18" charset="2"/>
              <a:buNone/>
              <a:defRPr kumimoji="1" lang="en-US"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Wingdings 2" pitchFamily="18" charset="2"/>
              <a:buNone/>
              <a:defRPr kumimoji="1" lang="en-US" sz="1800" kern="1200">
                <a:solidFill>
                  <a:schemeClr val="tx1">
                    <a:tint val="75000"/>
                  </a:schemeClr>
                </a:solidFill>
                <a:latin typeface="+mn-lt"/>
                <a:ea typeface="+mn-ea"/>
                <a:cs typeface="+mn-cs"/>
              </a:defRPr>
            </a:lvl9pPr>
          </a:lstStyle>
          <a:p>
            <a:pPr algn="ctr"/>
            <a:endParaRPr kumimoji="1" lang="en-US" altLang="ja-JP" sz="3200" b="1" kern="1200" dirty="0" smtClean="0">
              <a:ln w="3175" cmpd="sng">
                <a:solidFill>
                  <a:schemeClr val="tx1"/>
                </a:solidFill>
              </a:ln>
              <a:latin typeface="メイリオ"/>
              <a:ea typeface="メイリオ"/>
              <a:cs typeface="メイリオ"/>
            </a:endParaRPr>
          </a:p>
          <a:p>
            <a:pPr algn="ctr"/>
            <a:r>
              <a:rPr kumimoji="1" lang="ja-JP" altLang="en-US" sz="7200" b="1" kern="1200" dirty="0" smtClean="0">
                <a:ln w="3175" cmpd="sng">
                  <a:solidFill>
                    <a:schemeClr val="tx1"/>
                  </a:solidFill>
                </a:ln>
                <a:latin typeface="メイリオ"/>
                <a:ea typeface="メイリオ"/>
                <a:cs typeface="メイリオ"/>
              </a:rPr>
              <a:t>熊本赤十字病院</a:t>
            </a:r>
            <a:endParaRPr kumimoji="1" lang="ja-JP" altLang="en-US" sz="7200" b="1" kern="1200" dirty="0">
              <a:ln w="3175" cmpd="sng">
                <a:solidFill>
                  <a:schemeClr val="tx1"/>
                </a:solidFill>
              </a:ln>
              <a:latin typeface="メイリオ"/>
              <a:ea typeface="メイリオ"/>
              <a:cs typeface="メイリオ"/>
            </a:endParaRPr>
          </a:p>
        </p:txBody>
      </p:sp>
    </p:spTree>
    <p:extLst>
      <p:ext uri="{BB962C8B-B14F-4D97-AF65-F5344CB8AC3E}">
        <p14:creationId xmlns:p14="http://schemas.microsoft.com/office/powerpoint/2010/main" val="1001856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47509" y="1381222"/>
            <a:ext cx="7583487" cy="4208930"/>
          </a:xfrm>
        </p:spPr>
        <p:txBody>
          <a:bodyPr>
            <a:normAutofit/>
          </a:bodyPr>
          <a:lstStyle/>
          <a:p>
            <a:pPr marL="0" indent="0" defTabSz="457200">
              <a:spcBef>
                <a:spcPts val="0"/>
              </a:spcBef>
              <a:buNone/>
              <a:defRPr/>
            </a:pPr>
            <a:r>
              <a:rPr lang="ja-JP" altLang="en-US" sz="2400" dirty="0"/>
              <a:t>当センターの今後の目指すところと</a:t>
            </a:r>
            <a:r>
              <a:rPr lang="ja-JP" altLang="en-US" sz="2400" dirty="0" smtClean="0"/>
              <a:t>して</a:t>
            </a:r>
            <a:endParaRPr lang="en-US" altLang="ja-JP" sz="2400" dirty="0" smtClean="0"/>
          </a:p>
          <a:p>
            <a:pPr marL="0" indent="0" defTabSz="457200">
              <a:spcBef>
                <a:spcPts val="0"/>
              </a:spcBef>
              <a:buNone/>
              <a:defRPr/>
            </a:pPr>
            <a:r>
              <a:rPr lang="en-US" altLang="ja-JP" sz="2400" dirty="0" smtClean="0"/>
              <a:t>ER</a:t>
            </a:r>
            <a:r>
              <a:rPr lang="ja-JP" altLang="en-US" sz="2400" dirty="0"/>
              <a:t>システムを中心にさらに「外傷診療、集中治療、プレホスピタル、災害医療」の</a:t>
            </a:r>
            <a:r>
              <a:rPr lang="en-US" altLang="ja-JP" sz="2400" dirty="0"/>
              <a:t>4</a:t>
            </a:r>
            <a:r>
              <a:rPr lang="ja-JP" altLang="en-US" sz="2400" dirty="0"/>
              <a:t>つの分野にも力をいれて</a:t>
            </a:r>
            <a:r>
              <a:rPr lang="ja-JP" altLang="en-US" sz="2400" dirty="0" smtClean="0"/>
              <a:t>いきます。</a:t>
            </a:r>
            <a:endParaRPr lang="en-US" altLang="ja-JP" sz="2400" dirty="0"/>
          </a:p>
          <a:p>
            <a:pPr marL="0" indent="0" defTabSz="457200">
              <a:spcBef>
                <a:spcPts val="0"/>
              </a:spcBef>
              <a:buNone/>
              <a:defRPr/>
            </a:pPr>
            <a:r>
              <a:rPr lang="en-US" altLang="ja-JP" sz="2400" dirty="0"/>
              <a:t>2015</a:t>
            </a:r>
            <a:r>
              <a:rPr lang="ja-JP" altLang="en-US" sz="2400" dirty="0"/>
              <a:t>年</a:t>
            </a:r>
            <a:r>
              <a:rPr lang="en-US" altLang="ja-JP" sz="2400" dirty="0"/>
              <a:t>7</a:t>
            </a:r>
            <a:r>
              <a:rPr lang="ja-JP" altLang="en-US" sz="2400" dirty="0"/>
              <a:t>月現在　救急科専門医</a:t>
            </a:r>
            <a:r>
              <a:rPr lang="en-US" altLang="ja-JP" sz="2400" dirty="0"/>
              <a:t>9</a:t>
            </a:r>
            <a:r>
              <a:rPr lang="ja-JP" altLang="en-US" sz="2400" dirty="0"/>
              <a:t>名、指導医</a:t>
            </a:r>
            <a:r>
              <a:rPr lang="en-US" altLang="ja-JP" sz="2400" dirty="0"/>
              <a:t>1</a:t>
            </a:r>
            <a:r>
              <a:rPr lang="ja-JP" altLang="en-US" sz="2400" dirty="0"/>
              <a:t>名を含むスタッフ</a:t>
            </a:r>
            <a:r>
              <a:rPr lang="en-US" altLang="ja-JP" sz="2400" dirty="0" smtClean="0"/>
              <a:t>17</a:t>
            </a:r>
            <a:r>
              <a:rPr lang="ja-JP" altLang="en-US" sz="2400" dirty="0" smtClean="0"/>
              <a:t>名</a:t>
            </a:r>
            <a:r>
              <a:rPr lang="ja-JP" altLang="en-US" sz="2400" dirty="0"/>
              <a:t>、後期研修医</a:t>
            </a:r>
            <a:r>
              <a:rPr lang="en-US" altLang="ja-JP" sz="2400" dirty="0"/>
              <a:t>6</a:t>
            </a:r>
            <a:r>
              <a:rPr lang="ja-JP" altLang="en-US" sz="2400" dirty="0"/>
              <a:t>名、非常勤</a:t>
            </a:r>
            <a:r>
              <a:rPr lang="en-US" altLang="ja-JP" sz="2400" dirty="0"/>
              <a:t>2</a:t>
            </a:r>
            <a:r>
              <a:rPr lang="ja-JP" altLang="en-US" sz="2400" dirty="0"/>
              <a:t>名が所属しており、</a:t>
            </a:r>
            <a:r>
              <a:rPr lang="en-US" altLang="ja-JP" sz="2400" dirty="0"/>
              <a:t>ER</a:t>
            </a:r>
            <a:r>
              <a:rPr lang="ja-JP" altLang="en-US" sz="2400" dirty="0"/>
              <a:t>を機能させるにあたっては十分な数のスタッフがいます。</a:t>
            </a:r>
            <a:endParaRPr lang="en-US" altLang="ja-JP" sz="2400" dirty="0"/>
          </a:p>
          <a:p>
            <a:pPr marL="0" indent="0" defTabSz="457200">
              <a:spcBef>
                <a:spcPts val="0"/>
              </a:spcBef>
              <a:buNone/>
              <a:defRPr/>
            </a:pPr>
            <a:r>
              <a:rPr lang="ja-JP" altLang="en-US" sz="2400" dirty="0"/>
              <a:t>しかし今後さらに各分野に手を広げるにあたって多くの人材を求めています</a:t>
            </a:r>
            <a:r>
              <a:rPr lang="ja-JP" altLang="en-US" sz="2400" dirty="0" smtClean="0"/>
              <a:t>。</a:t>
            </a:r>
            <a:endParaRPr lang="ja-JP" altLang="en-US" sz="2400" dirty="0"/>
          </a:p>
        </p:txBody>
      </p:sp>
    </p:spTree>
    <p:extLst>
      <p:ext uri="{BB962C8B-B14F-4D97-AF65-F5344CB8AC3E}">
        <p14:creationId xmlns:p14="http://schemas.microsoft.com/office/powerpoint/2010/main" val="3798894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日赤熊本ＥＲ集合写真.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463" y="1065754"/>
            <a:ext cx="7722995" cy="5792246"/>
          </a:xfrm>
          <a:prstGeom prst="rect">
            <a:avLst/>
          </a:prstGeom>
        </p:spPr>
      </p:pic>
      <p:sp>
        <p:nvSpPr>
          <p:cNvPr id="3" name="タイトル 2"/>
          <p:cNvSpPr>
            <a:spLocks noGrp="1"/>
          </p:cNvSpPr>
          <p:nvPr>
            <p:ph type="title"/>
          </p:nvPr>
        </p:nvSpPr>
        <p:spPr>
          <a:xfrm>
            <a:off x="779463" y="220892"/>
            <a:ext cx="7583487" cy="844862"/>
          </a:xfrm>
        </p:spPr>
        <p:txBody>
          <a:bodyPr/>
          <a:lstStyle/>
          <a:p>
            <a:r>
              <a:rPr kumimoji="1" lang="ja-JP" altLang="en-US" sz="4400" dirty="0" smtClean="0">
                <a:latin typeface="メイリオ"/>
                <a:ea typeface="メイリオ"/>
                <a:cs typeface="メイリオ"/>
              </a:rPr>
              <a:t>一緒に盛り上げましょう！！</a:t>
            </a:r>
            <a:endParaRPr kumimoji="1" lang="ja-JP" altLang="en-US" sz="4400" dirty="0">
              <a:latin typeface="メイリオ"/>
              <a:ea typeface="メイリオ"/>
              <a:cs typeface="メイリオ"/>
            </a:endParaRPr>
          </a:p>
        </p:txBody>
      </p:sp>
    </p:spTree>
    <p:extLst>
      <p:ext uri="{BB962C8B-B14F-4D97-AF65-F5344CB8AC3E}">
        <p14:creationId xmlns:p14="http://schemas.microsoft.com/office/powerpoint/2010/main" val="38223971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4" descr="C:\Users\111081\Desktop\南西上空より.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43" y="197513"/>
            <a:ext cx="8993201" cy="5966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75" name="Group 3"/>
          <p:cNvGrpSpPr>
            <a:grpSpLocks/>
          </p:cNvGrpSpPr>
          <p:nvPr/>
        </p:nvGrpSpPr>
        <p:grpSpPr bwMode="auto">
          <a:xfrm>
            <a:off x="-10307" y="720726"/>
            <a:ext cx="9074151" cy="6137274"/>
            <a:chOff x="1205" y="565"/>
            <a:chExt cx="5716" cy="3866"/>
          </a:xfrm>
        </p:grpSpPr>
        <p:sp>
          <p:nvSpPr>
            <p:cNvPr id="87049" name="Rectangle 9"/>
            <p:cNvSpPr>
              <a:spLocks noChangeArrowheads="1"/>
            </p:cNvSpPr>
            <p:nvPr/>
          </p:nvSpPr>
          <p:spPr bwMode="auto">
            <a:xfrm>
              <a:off x="2305" y="2044"/>
              <a:ext cx="663" cy="256"/>
            </a:xfrm>
            <a:prstGeom prst="rect">
              <a:avLst/>
            </a:prstGeom>
            <a:solidFill>
              <a:srgbClr val="FF6600"/>
            </a:solidFill>
            <a:ln w="9525" algn="ctr">
              <a:solidFill>
                <a:srgbClr val="9999FF"/>
              </a:solidFill>
              <a:miter lim="800000"/>
              <a:headEnd/>
              <a:tailEnd/>
            </a:ln>
            <a:effectLst/>
          </p:spPr>
          <p:txBody>
            <a:bodyPr wrap="none" anchor="ctr">
              <a:spAutoFit/>
            </a:bodyPr>
            <a:lstStyle/>
            <a:p>
              <a:pPr algn="ctr">
                <a:spcBef>
                  <a:spcPct val="50000"/>
                </a:spcBef>
                <a:defRPr/>
              </a:pPr>
              <a:r>
                <a:rPr lang="ja-JP" altLang="en-US" sz="2000" dirty="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cs typeface="+mn-cs"/>
                </a:rPr>
                <a:t>第２ヘリ</a:t>
              </a:r>
            </a:p>
          </p:txBody>
        </p:sp>
        <p:sp>
          <p:nvSpPr>
            <p:cNvPr id="87050" name="Rectangle 10"/>
            <p:cNvSpPr>
              <a:spLocks noChangeArrowheads="1"/>
            </p:cNvSpPr>
            <p:nvPr/>
          </p:nvSpPr>
          <p:spPr bwMode="auto">
            <a:xfrm>
              <a:off x="3859" y="895"/>
              <a:ext cx="663" cy="256"/>
            </a:xfrm>
            <a:prstGeom prst="rect">
              <a:avLst/>
            </a:prstGeom>
            <a:solidFill>
              <a:srgbClr val="FF6600"/>
            </a:solidFill>
            <a:ln w="9525" algn="ctr">
              <a:solidFill>
                <a:srgbClr val="9999FF"/>
              </a:solidFill>
              <a:miter lim="800000"/>
              <a:headEnd/>
              <a:tailEnd/>
            </a:ln>
            <a:effectLst/>
          </p:spPr>
          <p:txBody>
            <a:bodyPr wrap="none" anchor="ctr">
              <a:spAutoFit/>
            </a:bodyPr>
            <a:lstStyle/>
            <a:p>
              <a:pPr algn="ctr">
                <a:spcBef>
                  <a:spcPct val="50000"/>
                </a:spcBef>
                <a:defRPr/>
              </a:pPr>
              <a:r>
                <a:rPr lang="ja-JP" altLang="en-US" sz="2000" dirty="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cs typeface="+mn-cs"/>
                </a:rPr>
                <a:t>第１ヘリ</a:t>
              </a:r>
            </a:p>
          </p:txBody>
        </p:sp>
        <p:sp>
          <p:nvSpPr>
            <p:cNvPr id="28679" name="Rectangle 11"/>
            <p:cNvSpPr>
              <a:spLocks noChangeArrowheads="1"/>
            </p:cNvSpPr>
            <p:nvPr/>
          </p:nvSpPr>
          <p:spPr bwMode="auto">
            <a:xfrm>
              <a:off x="2020" y="3032"/>
              <a:ext cx="948" cy="252"/>
            </a:xfrm>
            <a:prstGeom prst="rect">
              <a:avLst/>
            </a:prstGeom>
            <a:solidFill>
              <a:srgbClr val="FFFF99"/>
            </a:solidFill>
            <a:ln w="9525">
              <a:solidFill>
                <a:srgbClr val="9999FF"/>
              </a:solidFill>
              <a:miter lim="800000"/>
              <a:headEnd/>
              <a:tailEnd/>
            </a:ln>
          </p:spPr>
          <p:txBody>
            <a:bodyPr wrap="none" anchor="ctr">
              <a:spAutoFit/>
            </a:bodyPr>
            <a:lstStyle/>
            <a:p>
              <a:pPr algn="ctr">
                <a:spcBef>
                  <a:spcPct val="50000"/>
                </a:spcBef>
              </a:pPr>
              <a:r>
                <a:rPr lang="ja-JP" altLang="en-US" sz="2000" dirty="0">
                  <a:solidFill>
                    <a:srgbClr val="FF6600"/>
                  </a:solidFill>
                  <a:latin typeface="HGP創英角ｺﾞｼｯｸUB" charset="0"/>
                  <a:ea typeface="HGP創英角ｺﾞｼｯｸUB" charset="0"/>
                  <a:cs typeface="HGP創英角ｺﾞｼｯｸUB" charset="0"/>
                </a:rPr>
                <a:t>支部・血液</a:t>
              </a:r>
              <a:r>
                <a:rPr lang="en-US" altLang="ja-JP" sz="2000" dirty="0">
                  <a:solidFill>
                    <a:srgbClr val="FF6600"/>
                  </a:solidFill>
                  <a:latin typeface="HGP創英角ｺﾞｼｯｸUB" charset="0"/>
                  <a:ea typeface="HGP創英角ｺﾞｼｯｸUB" charset="0"/>
                  <a:cs typeface="HGP創英角ｺﾞｼｯｸUB" charset="0"/>
                </a:rPr>
                <a:t>C</a:t>
              </a:r>
              <a:endParaRPr lang="ja-JP" altLang="en-US" sz="2000" dirty="0">
                <a:solidFill>
                  <a:srgbClr val="FF6600"/>
                </a:solidFill>
                <a:latin typeface="HGP創英角ｺﾞｼｯｸUB" charset="0"/>
                <a:ea typeface="HGP創英角ｺﾞｼｯｸUB" charset="0"/>
                <a:cs typeface="HGP創英角ｺﾞｼｯｸUB" charset="0"/>
              </a:endParaRPr>
            </a:p>
          </p:txBody>
        </p:sp>
        <p:sp>
          <p:nvSpPr>
            <p:cNvPr id="28680" name="Rectangle 13"/>
            <p:cNvSpPr>
              <a:spLocks noChangeArrowheads="1"/>
            </p:cNvSpPr>
            <p:nvPr/>
          </p:nvSpPr>
          <p:spPr bwMode="auto">
            <a:xfrm>
              <a:off x="2694" y="895"/>
              <a:ext cx="548" cy="256"/>
            </a:xfrm>
            <a:prstGeom prst="rect">
              <a:avLst/>
            </a:prstGeom>
            <a:solidFill>
              <a:srgbClr val="FFFF99"/>
            </a:solidFill>
            <a:ln w="9525">
              <a:solidFill>
                <a:srgbClr val="9999FF"/>
              </a:solidFill>
              <a:miter lim="800000"/>
              <a:headEnd/>
              <a:tailEnd/>
            </a:ln>
          </p:spPr>
          <p:txBody>
            <a:bodyPr wrap="none" anchor="ctr">
              <a:spAutoFit/>
            </a:bodyPr>
            <a:lstStyle/>
            <a:p>
              <a:pPr algn="ctr">
                <a:spcBef>
                  <a:spcPct val="50000"/>
                </a:spcBef>
              </a:pPr>
              <a:r>
                <a:rPr lang="ja-JP" altLang="en-US" sz="2000" dirty="0">
                  <a:solidFill>
                    <a:srgbClr val="FF6600"/>
                  </a:solidFill>
                  <a:latin typeface="HGP創英角ｺﾞｼｯｸUB" charset="0"/>
                  <a:ea typeface="HGP創英角ｺﾞｼｯｸUB" charset="0"/>
                  <a:cs typeface="HGP創英角ｺﾞｼｯｸUB" charset="0"/>
                </a:rPr>
                <a:t>病　院</a:t>
              </a:r>
            </a:p>
          </p:txBody>
        </p:sp>
        <p:sp>
          <p:nvSpPr>
            <p:cNvPr id="87054" name="Rectangle 14"/>
            <p:cNvSpPr>
              <a:spLocks noChangeArrowheads="1"/>
            </p:cNvSpPr>
            <p:nvPr/>
          </p:nvSpPr>
          <p:spPr bwMode="auto">
            <a:xfrm>
              <a:off x="5038" y="565"/>
              <a:ext cx="1191" cy="252"/>
            </a:xfrm>
            <a:prstGeom prst="rect">
              <a:avLst/>
            </a:prstGeom>
            <a:solidFill>
              <a:srgbClr val="FF6600"/>
            </a:solidFill>
            <a:ln w="9525" algn="ctr">
              <a:solidFill>
                <a:srgbClr val="9999FF"/>
              </a:solidFill>
              <a:miter lim="800000"/>
              <a:headEnd/>
              <a:tailEnd/>
            </a:ln>
            <a:effectLst/>
          </p:spPr>
          <p:txBody>
            <a:bodyPr wrap="none" anchor="ctr">
              <a:spAutoFit/>
            </a:bodyPr>
            <a:lstStyle/>
            <a:p>
              <a:pPr algn="ctr">
                <a:spcBef>
                  <a:spcPct val="50000"/>
                </a:spcBef>
              </a:pPr>
              <a:r>
                <a:rPr lang="ja-JP" altLang="en-US" sz="2000" dirty="0">
                  <a:solidFill>
                    <a:schemeClr val="bg1"/>
                  </a:solidFill>
                  <a:effectLst>
                    <a:outerShdw blurRad="38100" dist="38100" dir="2700000" algn="tl">
                      <a:srgbClr val="000000"/>
                    </a:outerShdw>
                  </a:effectLst>
                  <a:latin typeface="HGP創英角ｺﾞｼｯｸUB" charset="0"/>
                  <a:ea typeface="HGP創英角ｺﾞｼｯｸUB" charset="0"/>
                  <a:cs typeface="HGP創英角ｺﾞｼｯｸUB" charset="0"/>
                </a:rPr>
                <a:t>総合救命救急</a:t>
              </a:r>
              <a:r>
                <a:rPr lang="en-US" altLang="ja-JP" sz="2000" dirty="0">
                  <a:solidFill>
                    <a:schemeClr val="bg1"/>
                  </a:solidFill>
                  <a:effectLst>
                    <a:outerShdw blurRad="38100" dist="38100" dir="2700000" algn="tl">
                      <a:srgbClr val="000000"/>
                    </a:outerShdw>
                  </a:effectLst>
                  <a:latin typeface="HGP創英角ｺﾞｼｯｸUB" charset="0"/>
                  <a:ea typeface="HGP創英角ｺﾞｼｯｸUB" charset="0"/>
                  <a:cs typeface="HGP創英角ｺﾞｼｯｸUB" charset="0"/>
                </a:rPr>
                <a:t>C</a:t>
              </a:r>
            </a:p>
          </p:txBody>
        </p:sp>
        <p:sp>
          <p:nvSpPr>
            <p:cNvPr id="28682" name="Rectangle 12"/>
            <p:cNvSpPr>
              <a:spLocks noChangeArrowheads="1"/>
            </p:cNvSpPr>
            <p:nvPr/>
          </p:nvSpPr>
          <p:spPr bwMode="auto">
            <a:xfrm>
              <a:off x="5663" y="1792"/>
              <a:ext cx="868" cy="252"/>
            </a:xfrm>
            <a:prstGeom prst="rect">
              <a:avLst/>
            </a:prstGeom>
            <a:solidFill>
              <a:srgbClr val="FFFF99"/>
            </a:solidFill>
            <a:ln w="9525">
              <a:solidFill>
                <a:srgbClr val="9999FF"/>
              </a:solidFill>
              <a:miter lim="800000"/>
              <a:headEnd/>
              <a:tailEnd/>
            </a:ln>
          </p:spPr>
          <p:txBody>
            <a:bodyPr wrap="none" anchor="ctr">
              <a:spAutoFit/>
            </a:bodyPr>
            <a:lstStyle/>
            <a:p>
              <a:pPr algn="ctr">
                <a:spcBef>
                  <a:spcPct val="50000"/>
                </a:spcBef>
              </a:pPr>
              <a:r>
                <a:rPr lang="ja-JP" altLang="en-US" sz="2000" dirty="0">
                  <a:solidFill>
                    <a:srgbClr val="FF6600"/>
                  </a:solidFill>
                  <a:latin typeface="HGP創英角ｺﾞｼｯｸUB" charset="0"/>
                  <a:ea typeface="HGP創英角ｺﾞｼｯｸUB" charset="0"/>
                  <a:cs typeface="HGP創英角ｺﾞｼｯｸUB" charset="0"/>
                </a:rPr>
                <a:t>健康管理</a:t>
              </a:r>
              <a:r>
                <a:rPr lang="en-US" altLang="ja-JP" sz="2000" dirty="0">
                  <a:solidFill>
                    <a:srgbClr val="FF6600"/>
                  </a:solidFill>
                  <a:latin typeface="HGP創英角ｺﾞｼｯｸUB" charset="0"/>
                  <a:ea typeface="HGP創英角ｺﾞｼｯｸUB" charset="0"/>
                  <a:cs typeface="HGP創英角ｺﾞｼｯｸUB" charset="0"/>
                </a:rPr>
                <a:t>C</a:t>
              </a:r>
              <a:endParaRPr lang="ja-JP" altLang="en-US" sz="2000" dirty="0">
                <a:solidFill>
                  <a:srgbClr val="FF6600"/>
                </a:solidFill>
                <a:latin typeface="HGP創英角ｺﾞｼｯｸUB" charset="0"/>
                <a:ea typeface="HGP創英角ｺﾞｼｯｸUB" charset="0"/>
                <a:cs typeface="HGP創英角ｺﾞｼｯｸUB" charset="0"/>
              </a:endParaRPr>
            </a:p>
          </p:txBody>
        </p:sp>
        <p:sp>
          <p:nvSpPr>
            <p:cNvPr id="9221" name="Rectangle 8"/>
            <p:cNvSpPr>
              <a:spLocks noChangeArrowheads="1"/>
            </p:cNvSpPr>
            <p:nvPr/>
          </p:nvSpPr>
          <p:spPr bwMode="auto">
            <a:xfrm>
              <a:off x="1205" y="3901"/>
              <a:ext cx="5716" cy="530"/>
            </a:xfrm>
            <a:prstGeom prst="rect">
              <a:avLst/>
            </a:prstGeom>
            <a:solidFill>
              <a:schemeClr val="tx2"/>
            </a:solidFill>
            <a:ln w="9525">
              <a:solidFill>
                <a:schemeClr val="bg2"/>
              </a:solidFill>
              <a:miter lim="800000"/>
              <a:headEnd/>
              <a:tailEnd/>
            </a:ln>
            <a:effectLst>
              <a:outerShdw blurRad="63500" dist="29783" dir="3885598" algn="ctr" rotWithShape="0">
                <a:schemeClr val="tx1">
                  <a:alpha val="74997"/>
                </a:schemeClr>
              </a:outerShdw>
            </a:effectLst>
          </p:spPr>
          <p:txBody>
            <a:bodyPr lIns="92075" tIns="46038" rIns="92075" bIns="46038" anchor="ctr"/>
            <a:lstStyle/>
            <a:p>
              <a:pPr algn="ctr">
                <a:defRPr/>
              </a:pPr>
              <a:r>
                <a:rPr lang="en-US" altLang="ja-JP" sz="4800" dirty="0">
                  <a:solidFill>
                    <a:schemeClr val="bg1"/>
                  </a:solidFill>
                  <a:latin typeface="メイリオ"/>
                  <a:ea typeface="メイリオ"/>
                  <a:cs typeface="メイリオ"/>
                </a:rPr>
                <a:t>490</a:t>
              </a:r>
              <a:r>
                <a:rPr lang="ja-JP" altLang="en-US" sz="4800" dirty="0">
                  <a:solidFill>
                    <a:schemeClr val="bg1"/>
                  </a:solidFill>
                  <a:latin typeface="メイリオ"/>
                  <a:ea typeface="メイリオ"/>
                  <a:cs typeface="メイリオ"/>
                </a:rPr>
                <a:t>床　</a:t>
              </a:r>
              <a:r>
                <a:rPr lang="en-US" altLang="ja-JP" sz="4800" dirty="0">
                  <a:solidFill>
                    <a:schemeClr val="bg1"/>
                  </a:solidFill>
                  <a:latin typeface="メイリオ"/>
                  <a:ea typeface="メイリオ"/>
                  <a:cs typeface="メイリオ"/>
                </a:rPr>
                <a:t>28</a:t>
              </a:r>
              <a:r>
                <a:rPr lang="ja-JP" altLang="en-US" sz="4800" dirty="0">
                  <a:solidFill>
                    <a:schemeClr val="bg1"/>
                  </a:solidFill>
                  <a:latin typeface="メイリオ"/>
                  <a:ea typeface="メイリオ"/>
                  <a:cs typeface="メイリオ"/>
                </a:rPr>
                <a:t>診療科</a:t>
              </a:r>
            </a:p>
          </p:txBody>
        </p:sp>
      </p:grpSp>
    </p:spTree>
    <p:extLst>
      <p:ext uri="{BB962C8B-B14F-4D97-AF65-F5344CB8AC3E}">
        <p14:creationId xmlns:p14="http://schemas.microsoft.com/office/powerpoint/2010/main" val="267346791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250825" y="307124"/>
            <a:ext cx="8697913" cy="1182687"/>
          </a:xfrm>
        </p:spPr>
        <p:txBody>
          <a:bodyPr/>
          <a:lstStyle/>
          <a:p>
            <a:pPr>
              <a:defRPr/>
            </a:pPr>
            <a:r>
              <a:rPr lang="ja-JP" alt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メイリオ"/>
                <a:ea typeface="メイリオ"/>
                <a:cs typeface="メイリオ"/>
              </a:rPr>
              <a:t>こども医療センター</a:t>
            </a:r>
            <a:r>
              <a:rPr lang="en-US" altLang="ja-JP"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メイリオ"/>
                <a:ea typeface="メイリオ"/>
                <a:cs typeface="メイリオ"/>
              </a:rPr>
              <a:t/>
            </a:r>
            <a:br>
              <a:rPr lang="en-US" altLang="ja-JP"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メイリオ"/>
                <a:ea typeface="メイリオ"/>
                <a:cs typeface="メイリオ"/>
              </a:rPr>
            </a:br>
            <a:r>
              <a:rPr lang="ja-JP" alt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メイリオ"/>
                <a:ea typeface="メイリオ"/>
                <a:cs typeface="メイリオ"/>
              </a:rPr>
              <a:t>総合救命救急センター</a:t>
            </a:r>
          </a:p>
        </p:txBody>
      </p:sp>
      <p:pic>
        <p:nvPicPr>
          <p:cNvPr id="30723" name="Picture 6" descr="\\172.21.10.12\フォルダ一覧\業務共通\臨床研修担当業務\写真共有\病院全景\外 観.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12875"/>
            <a:ext cx="4432300"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7" descr="\\172.21.10.12\フォルダ一覧\業務共通\臨床研修担当業務\写真共有\総合救命救急センター\P3救急全景.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2126" y="4183435"/>
            <a:ext cx="5006612" cy="2558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8" descr="\\172.21.10.12\フォルダ一覧\業務共通\臨床研修担当業務\写真共有\総合救命救急センター\救命救急センター\IMG_728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9338" y="1460500"/>
            <a:ext cx="4140200" cy="276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9" descr="\\172.21.10.12\フォルダ一覧\業務共通\臨床研修担当業務\写真共有\総合救命救急センター\P6PICU個室.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825" y="4605338"/>
            <a:ext cx="3203575"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422093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79463" y="938044"/>
            <a:ext cx="7583487" cy="4917856"/>
          </a:xfrm>
        </p:spPr>
        <p:txBody>
          <a:bodyPr/>
          <a:lstStyle/>
          <a:p>
            <a:r>
              <a:rPr kumimoji="1" lang="ja-JP" altLang="en-US" dirty="0" smtClean="0"/>
              <a:t>ドクターヘリ基幹基地とこども医療センターを併設</a:t>
            </a:r>
            <a:endParaRPr kumimoji="1" lang="en-US" altLang="ja-JP" dirty="0" smtClean="0"/>
          </a:p>
          <a:p>
            <a:r>
              <a:rPr kumimoji="1" lang="ja-JP" altLang="en-US" dirty="0" smtClean="0"/>
              <a:t>小児集中治療室（</a:t>
            </a:r>
            <a:r>
              <a:rPr kumimoji="1" lang="en-US" altLang="ja-JP" dirty="0" smtClean="0"/>
              <a:t>PICU</a:t>
            </a:r>
            <a:r>
              <a:rPr kumimoji="1" lang="ja-JP" altLang="en-US" dirty="0" smtClean="0"/>
              <a:t>）</a:t>
            </a:r>
            <a:r>
              <a:rPr kumimoji="1" lang="en-US" altLang="ja-JP" dirty="0" smtClean="0"/>
              <a:t>8</a:t>
            </a:r>
            <a:r>
              <a:rPr lang="ja-JP" altLang="en-US" dirty="0" smtClean="0"/>
              <a:t>床</a:t>
            </a:r>
            <a:endParaRPr lang="en-US" altLang="ja-JP" dirty="0" smtClean="0"/>
          </a:p>
          <a:p>
            <a:r>
              <a:rPr lang="ja-JP" altLang="en-US" dirty="0" smtClean="0"/>
              <a:t>集中病床は</a:t>
            </a:r>
            <a:r>
              <a:rPr lang="en-US" altLang="ja-JP" dirty="0" smtClean="0"/>
              <a:t>29</a:t>
            </a:r>
            <a:r>
              <a:rPr lang="ja-JP" altLang="en-US" dirty="0" smtClean="0"/>
              <a:t>床（</a:t>
            </a:r>
            <a:r>
              <a:rPr lang="en-US" altLang="ja-JP" dirty="0" smtClean="0"/>
              <a:t>ICU8</a:t>
            </a:r>
            <a:r>
              <a:rPr lang="ja-JP" altLang="en-US" dirty="0" smtClean="0"/>
              <a:t>床</a:t>
            </a:r>
            <a:r>
              <a:rPr lang="en-US" altLang="ja-JP" dirty="0" smtClean="0"/>
              <a:t>,ECU7</a:t>
            </a:r>
            <a:r>
              <a:rPr lang="ja-JP" altLang="en-US" dirty="0" smtClean="0"/>
              <a:t>床</a:t>
            </a:r>
            <a:r>
              <a:rPr lang="en-US" altLang="ja-JP" dirty="0" smtClean="0"/>
              <a:t>,BCU2</a:t>
            </a:r>
            <a:r>
              <a:rPr lang="ja-JP" altLang="en-US" dirty="0" smtClean="0"/>
              <a:t>床</a:t>
            </a:r>
            <a:r>
              <a:rPr lang="en-US" altLang="ja-JP" dirty="0" smtClean="0"/>
              <a:t>,GICU12</a:t>
            </a:r>
            <a:r>
              <a:rPr lang="ja-JP" altLang="en-US" dirty="0" smtClean="0"/>
              <a:t>床）</a:t>
            </a:r>
            <a:endParaRPr lang="en-US" altLang="ja-JP" dirty="0" smtClean="0"/>
          </a:p>
          <a:p>
            <a:pPr marL="0" indent="0">
              <a:buNone/>
            </a:pPr>
            <a:r>
              <a:rPr lang="en-US" altLang="ja-JP" dirty="0" smtClean="0"/>
              <a:t>【</a:t>
            </a:r>
            <a:r>
              <a:rPr lang="ja-JP" altLang="en-US" dirty="0" smtClean="0"/>
              <a:t>救命救急センター</a:t>
            </a:r>
            <a:r>
              <a:rPr lang="en-US" altLang="ja-JP" dirty="0" smtClean="0"/>
              <a:t>】</a:t>
            </a:r>
          </a:p>
          <a:p>
            <a:r>
              <a:rPr lang="ja-JP" altLang="en-US" dirty="0"/>
              <a:t> </a:t>
            </a:r>
            <a:r>
              <a:rPr lang="ja-JP" altLang="en-US" dirty="0" smtClean="0"/>
              <a:t>診察室</a:t>
            </a:r>
            <a:r>
              <a:rPr lang="en-US" altLang="ja-JP" dirty="0" smtClean="0"/>
              <a:t>9</a:t>
            </a:r>
            <a:r>
              <a:rPr lang="ja-JP" altLang="en-US" dirty="0" smtClean="0"/>
              <a:t>室、初療室</a:t>
            </a:r>
            <a:r>
              <a:rPr lang="en-US" altLang="ja-JP" dirty="0" smtClean="0"/>
              <a:t>6</a:t>
            </a:r>
            <a:r>
              <a:rPr lang="ja-JP" altLang="en-US" dirty="0" smtClean="0"/>
              <a:t>床（手術も可能な</a:t>
            </a:r>
            <a:r>
              <a:rPr lang="en-US" altLang="ja-JP" dirty="0" smtClean="0"/>
              <a:t>1</a:t>
            </a:r>
            <a:r>
              <a:rPr lang="ja-JP" altLang="en-US" dirty="0" smtClean="0"/>
              <a:t>床を含む）</a:t>
            </a:r>
            <a:endParaRPr lang="en-US" altLang="ja-JP" dirty="0" smtClean="0"/>
          </a:p>
          <a:p>
            <a:r>
              <a:rPr lang="ja-JP" altLang="en-US" dirty="0" smtClean="0"/>
              <a:t>経過観察室</a:t>
            </a:r>
            <a:r>
              <a:rPr lang="en-US" altLang="ja-JP" dirty="0" smtClean="0"/>
              <a:t>10</a:t>
            </a:r>
            <a:r>
              <a:rPr lang="ja-JP" altLang="en-US" dirty="0" smtClean="0"/>
              <a:t>床、小児経過観察室</a:t>
            </a:r>
            <a:r>
              <a:rPr lang="en-US" altLang="ja-JP" dirty="0" smtClean="0"/>
              <a:t>4</a:t>
            </a:r>
            <a:r>
              <a:rPr lang="ja-JP" altLang="en-US" dirty="0" smtClean="0"/>
              <a:t>床</a:t>
            </a:r>
            <a:endParaRPr lang="en-US" altLang="ja-JP" dirty="0" smtClean="0"/>
          </a:p>
          <a:p>
            <a:r>
              <a:rPr lang="ja-JP" altLang="en-US" dirty="0" smtClean="0"/>
              <a:t>オーバーナイトベッド</a:t>
            </a:r>
            <a:r>
              <a:rPr lang="en-US" altLang="ja-JP" dirty="0" smtClean="0"/>
              <a:t>6</a:t>
            </a:r>
            <a:r>
              <a:rPr lang="ja-JP" altLang="en-US" dirty="0" smtClean="0"/>
              <a:t>床</a:t>
            </a:r>
            <a:endParaRPr lang="en-US" altLang="ja-JP" dirty="0" smtClean="0"/>
          </a:p>
          <a:p>
            <a:r>
              <a:rPr lang="ja-JP" altLang="en-US" dirty="0" smtClean="0"/>
              <a:t>ドクターカー</a:t>
            </a:r>
            <a:r>
              <a:rPr lang="en-US" altLang="ja-JP" dirty="0" smtClean="0"/>
              <a:t>2</a:t>
            </a:r>
            <a:r>
              <a:rPr lang="ja-JP" altLang="en-US" dirty="0" smtClean="0"/>
              <a:t>台</a:t>
            </a:r>
            <a:endParaRPr lang="en-US" altLang="ja-JP" dirty="0" smtClean="0"/>
          </a:p>
          <a:p>
            <a:endParaRPr lang="en-US" altLang="ja-JP" baseline="30000" dirty="0"/>
          </a:p>
        </p:txBody>
      </p:sp>
    </p:spTree>
    <p:extLst>
      <p:ext uri="{BB962C8B-B14F-4D97-AF65-F5344CB8AC3E}">
        <p14:creationId xmlns:p14="http://schemas.microsoft.com/office/powerpoint/2010/main" val="496129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6689" y="400367"/>
            <a:ext cx="8119501" cy="3147707"/>
          </a:xfrm>
        </p:spPr>
        <p:txBody>
          <a:bodyPr/>
          <a:lstStyle/>
          <a:p>
            <a:pPr algn="ctr"/>
            <a:r>
              <a:rPr kumimoji="1" lang="en-US" altLang="ja-JP" sz="6000" dirty="0" smtClean="0">
                <a:latin typeface="メイリオ"/>
                <a:ea typeface="メイリオ"/>
                <a:cs typeface="メイリオ"/>
              </a:rPr>
              <a:t>1</a:t>
            </a:r>
            <a:r>
              <a:rPr kumimoji="1" lang="ja-JP" altLang="en-US" sz="6000" dirty="0" smtClean="0">
                <a:latin typeface="メイリオ"/>
                <a:ea typeface="メイリオ"/>
                <a:cs typeface="メイリオ"/>
              </a:rPr>
              <a:t>次から</a:t>
            </a:r>
            <a:r>
              <a:rPr kumimoji="1" lang="en-US" altLang="ja-JP" sz="6000" dirty="0" smtClean="0">
                <a:latin typeface="メイリオ"/>
                <a:ea typeface="メイリオ"/>
                <a:cs typeface="メイリオ"/>
              </a:rPr>
              <a:t>3</a:t>
            </a:r>
            <a:r>
              <a:rPr kumimoji="1" lang="ja-JP" altLang="en-US" sz="6000" dirty="0" smtClean="0">
                <a:latin typeface="メイリオ"/>
                <a:ea typeface="メイリオ"/>
                <a:cs typeface="メイリオ"/>
              </a:rPr>
              <a:t>次まで</a:t>
            </a:r>
            <a:r>
              <a:rPr kumimoji="1" lang="en-US" altLang="ja-JP" sz="6000" dirty="0" smtClean="0">
                <a:latin typeface="メイリオ"/>
                <a:ea typeface="メイリオ"/>
                <a:cs typeface="メイリオ"/>
              </a:rPr>
              <a:t/>
            </a:r>
            <a:br>
              <a:rPr kumimoji="1" lang="en-US" altLang="ja-JP" sz="6000" dirty="0" smtClean="0">
                <a:latin typeface="メイリオ"/>
                <a:ea typeface="メイリオ"/>
                <a:cs typeface="メイリオ"/>
              </a:rPr>
            </a:br>
            <a:r>
              <a:rPr lang="ja-JP" altLang="en-US" sz="6000" dirty="0" smtClean="0">
                <a:latin typeface="メイリオ"/>
                <a:ea typeface="メイリオ"/>
                <a:cs typeface="メイリオ"/>
              </a:rPr>
              <a:t>あらゆる</a:t>
            </a:r>
            <a:r>
              <a:rPr kumimoji="1" lang="ja-JP" altLang="en-US" sz="6000" dirty="0" smtClean="0">
                <a:latin typeface="メイリオ"/>
                <a:ea typeface="メイリオ"/>
                <a:cs typeface="メイリオ"/>
              </a:rPr>
              <a:t>患者を</a:t>
            </a:r>
            <a:r>
              <a:rPr kumimoji="1" lang="en-US" altLang="ja-JP" sz="6000" dirty="0" smtClean="0">
                <a:latin typeface="メイリオ"/>
                <a:ea typeface="メイリオ"/>
                <a:cs typeface="メイリオ"/>
              </a:rPr>
              <a:t/>
            </a:r>
            <a:br>
              <a:rPr kumimoji="1" lang="en-US" altLang="ja-JP" sz="6000" dirty="0" smtClean="0">
                <a:latin typeface="メイリオ"/>
                <a:ea typeface="メイリオ"/>
                <a:cs typeface="メイリオ"/>
              </a:rPr>
            </a:br>
            <a:r>
              <a:rPr lang="ja-JP" altLang="en-US" sz="6000" dirty="0" smtClean="0">
                <a:latin typeface="メイリオ"/>
                <a:ea typeface="メイリオ"/>
                <a:cs typeface="メイリオ"/>
              </a:rPr>
              <a:t>受け入れる</a:t>
            </a:r>
            <a:r>
              <a:rPr lang="ja-JP" altLang="en-US" sz="7200" b="1" dirty="0" smtClean="0">
                <a:solidFill>
                  <a:srgbClr val="FFFFFF"/>
                </a:solidFill>
                <a:latin typeface="メイリオ"/>
                <a:ea typeface="メイリオ"/>
                <a:cs typeface="メイリオ"/>
              </a:rPr>
              <a:t>北米型</a:t>
            </a:r>
            <a:r>
              <a:rPr lang="en-US" altLang="ja-JP" sz="7200" b="1" dirty="0" smtClean="0">
                <a:solidFill>
                  <a:srgbClr val="FFFFFF"/>
                </a:solidFill>
                <a:latin typeface="メイリオ"/>
                <a:ea typeface="メイリオ"/>
                <a:cs typeface="メイリオ"/>
              </a:rPr>
              <a:t>ER</a:t>
            </a:r>
            <a:endParaRPr kumimoji="1" lang="ja-JP" altLang="en-US" sz="7200" b="1" dirty="0">
              <a:solidFill>
                <a:srgbClr val="FFFFFF"/>
              </a:solidFill>
              <a:latin typeface="メイリオ"/>
              <a:ea typeface="メイリオ"/>
              <a:cs typeface="メイリオ"/>
            </a:endParaRPr>
          </a:p>
        </p:txBody>
      </p:sp>
      <p:pic>
        <p:nvPicPr>
          <p:cNvPr id="5" name="Picture 10" descr="\\172.21.10.12\フォルダ一覧\業務共通\臨床研修担当業務\写真共有\広報写真\ER重点、屋根瓦\IMG_07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836" y="3750497"/>
            <a:ext cx="4100046" cy="294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69412" y="3750497"/>
            <a:ext cx="4417557" cy="2959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151504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4684" y="2889947"/>
            <a:ext cx="8301903" cy="1044388"/>
          </a:xfrm>
        </p:spPr>
        <p:txBody>
          <a:bodyPr>
            <a:scene3d>
              <a:camera prst="orthographicFront"/>
              <a:lightRig rig="soft" dir="t">
                <a:rot lat="0" lon="0" rev="10800000"/>
              </a:lightRig>
            </a:scene3d>
            <a:sp3d>
              <a:bevelT w="27940" h="12700"/>
              <a:contourClr>
                <a:srgbClr val="DDDDDD"/>
              </a:contourClr>
            </a:sp3d>
          </a:bodyPr>
          <a:lstStyle/>
          <a:p>
            <a:pPr>
              <a:defRPr/>
            </a:pPr>
            <a:r>
              <a:rPr lang="ja-JP" altLang="en-US" sz="6000" spc="150" dirty="0">
                <a:ln w="11430"/>
                <a:solidFill>
                  <a:srgbClr val="F8F8F8"/>
                </a:solidFill>
                <a:effectLst>
                  <a:outerShdw blurRad="25400" algn="tl" rotWithShape="0">
                    <a:srgbClr val="000000">
                      <a:alpha val="43000"/>
                    </a:srgbClr>
                  </a:outerShdw>
                </a:effectLst>
                <a:latin typeface="メイリオ"/>
                <a:ea typeface="メイリオ"/>
                <a:cs typeface="メイリオ"/>
              </a:rPr>
              <a:t>救急車　</a:t>
            </a:r>
            <a:r>
              <a:rPr lang="en-US" altLang="ja-JP" sz="6000" spc="150" dirty="0">
                <a:ln w="11430"/>
                <a:solidFill>
                  <a:srgbClr val="F8F8F8"/>
                </a:solidFill>
                <a:effectLst>
                  <a:outerShdw blurRad="25400" algn="tl" rotWithShape="0">
                    <a:srgbClr val="000000">
                      <a:alpha val="43000"/>
                    </a:srgbClr>
                  </a:outerShdw>
                </a:effectLst>
                <a:latin typeface="メイリオ"/>
                <a:ea typeface="メイリオ"/>
                <a:cs typeface="メイリオ"/>
              </a:rPr>
              <a:t>7265</a:t>
            </a:r>
            <a:r>
              <a:rPr lang="ja-JP" altLang="en-US" sz="6000" spc="150" dirty="0">
                <a:ln w="11430"/>
                <a:solidFill>
                  <a:srgbClr val="F8F8F8"/>
                </a:solidFill>
                <a:effectLst>
                  <a:outerShdw blurRad="25400" algn="tl" rotWithShape="0">
                    <a:srgbClr val="000000">
                      <a:alpha val="43000"/>
                    </a:srgbClr>
                  </a:outerShdw>
                </a:effectLst>
                <a:latin typeface="メイリオ"/>
                <a:ea typeface="メイリオ"/>
                <a:cs typeface="メイリオ"/>
              </a:rPr>
              <a:t>件／年</a:t>
            </a:r>
          </a:p>
        </p:txBody>
      </p:sp>
      <p:sp>
        <p:nvSpPr>
          <p:cNvPr id="3" name="タイトル 1"/>
          <p:cNvSpPr txBox="1">
            <a:spLocks/>
          </p:cNvSpPr>
          <p:nvPr/>
        </p:nvSpPr>
        <p:spPr>
          <a:xfrm>
            <a:off x="234684" y="1358047"/>
            <a:ext cx="8798878" cy="1044388"/>
          </a:xfrm>
          <a:prstGeom prst="rect">
            <a:avLst/>
          </a:prstGeom>
        </p:spPr>
        <p:txBody>
          <a:bodyPr vert="horz" lIns="91440" tIns="45720" rIns="91440" bIns="45720" rtlCol="0" anchor="b" anchorCtr="0">
            <a:noAutofit/>
            <a:scene3d>
              <a:camera prst="orthographicFront"/>
              <a:lightRig rig="soft" dir="t">
                <a:rot lat="0" lon="0" rev="10800000"/>
              </a:lightRig>
            </a:scene3d>
            <a:sp3d>
              <a:bevelT w="27940" h="12700"/>
              <a:contourClr>
                <a:srgbClr val="DDDDDD"/>
              </a:contourClr>
            </a:sp3d>
          </a:bodyPr>
          <a:lstStyle>
            <a:lvl1pPr algn="l" defTabSz="914400" rtl="0" eaLnBrk="1" latinLnBrk="0" hangingPunct="1">
              <a:spcBef>
                <a:spcPct val="0"/>
              </a:spcBef>
              <a:buNone/>
              <a:defRPr kumimoji="1" sz="3800" kern="1200">
                <a:solidFill>
                  <a:schemeClr val="bg1"/>
                </a:solidFill>
                <a:latin typeface="+mj-lt"/>
                <a:ea typeface="+mj-ea"/>
                <a:cs typeface="+mj-cs"/>
              </a:defRPr>
            </a:lvl1pPr>
          </a:lstStyle>
          <a:p>
            <a:r>
              <a:rPr lang="en-US" altLang="ja-JP" sz="6000" spc="150" dirty="0">
                <a:ln w="11430"/>
                <a:solidFill>
                  <a:srgbClr val="F8F8F8"/>
                </a:solidFill>
                <a:effectLst>
                  <a:outerShdw blurRad="25400" algn="tl" rotWithShape="0">
                    <a:srgbClr val="000000">
                      <a:alpha val="43000"/>
                    </a:srgbClr>
                  </a:outerShdw>
                </a:effectLst>
                <a:latin typeface="メイリオ"/>
                <a:ea typeface="メイリオ"/>
                <a:cs typeface="メイリオ"/>
              </a:rPr>
              <a:t>Walk-in</a:t>
            </a:r>
            <a:r>
              <a:rPr lang="ja-JP" altLang="en-US" sz="6000" spc="150" dirty="0">
                <a:ln w="11430"/>
                <a:solidFill>
                  <a:srgbClr val="F8F8F8"/>
                </a:solidFill>
                <a:effectLst>
                  <a:outerShdw blurRad="25400" algn="tl" rotWithShape="0">
                    <a:srgbClr val="000000">
                      <a:alpha val="43000"/>
                    </a:srgbClr>
                  </a:outerShdw>
                </a:effectLst>
                <a:latin typeface="メイリオ"/>
                <a:ea typeface="メイリオ"/>
                <a:cs typeface="メイリオ"/>
              </a:rPr>
              <a:t>　</a:t>
            </a:r>
            <a:r>
              <a:rPr lang="en-US" altLang="ja-JP" sz="6000" spc="150" dirty="0">
                <a:ln w="11430"/>
                <a:solidFill>
                  <a:srgbClr val="F8F8F8"/>
                </a:solidFill>
                <a:effectLst>
                  <a:outerShdw blurRad="25400" algn="tl" rotWithShape="0">
                    <a:srgbClr val="000000">
                      <a:alpha val="43000"/>
                    </a:srgbClr>
                  </a:outerShdw>
                </a:effectLst>
                <a:latin typeface="メイリオ"/>
                <a:ea typeface="メイリオ"/>
                <a:cs typeface="メイリオ"/>
              </a:rPr>
              <a:t>57174</a:t>
            </a:r>
            <a:r>
              <a:rPr lang="ja-JP" altLang="en-US" sz="6000" spc="150" dirty="0">
                <a:ln w="11430"/>
                <a:solidFill>
                  <a:srgbClr val="F8F8F8"/>
                </a:solidFill>
                <a:effectLst>
                  <a:outerShdw blurRad="25400" algn="tl" rotWithShape="0">
                    <a:srgbClr val="000000">
                      <a:alpha val="43000"/>
                    </a:srgbClr>
                  </a:outerShdw>
                </a:effectLst>
                <a:latin typeface="メイリオ"/>
                <a:ea typeface="メイリオ"/>
                <a:cs typeface="メイリオ"/>
              </a:rPr>
              <a:t>名／</a:t>
            </a:r>
            <a:r>
              <a:rPr lang="ja-JP" altLang="en-US" sz="6000" spc="150" dirty="0" smtClean="0">
                <a:ln w="11430"/>
                <a:solidFill>
                  <a:srgbClr val="F8F8F8"/>
                </a:solidFill>
                <a:effectLst>
                  <a:outerShdw blurRad="25400" algn="tl" rotWithShape="0">
                    <a:srgbClr val="000000">
                      <a:alpha val="43000"/>
                    </a:srgbClr>
                  </a:outerShdw>
                </a:effectLst>
                <a:latin typeface="メイリオ"/>
                <a:ea typeface="メイリオ"/>
                <a:cs typeface="メイリオ"/>
              </a:rPr>
              <a:t>年</a:t>
            </a:r>
            <a:endParaRPr lang="en-US" altLang="ja-JP" sz="6000" spc="150" dirty="0">
              <a:ln w="11430"/>
              <a:solidFill>
                <a:srgbClr val="F8F8F8"/>
              </a:solidFill>
              <a:effectLst>
                <a:outerShdw blurRad="25400" algn="tl" rotWithShape="0">
                  <a:srgbClr val="000000">
                    <a:alpha val="43000"/>
                  </a:srgbClr>
                </a:outerShdw>
              </a:effectLst>
              <a:latin typeface="メイリオ"/>
              <a:ea typeface="メイリオ"/>
              <a:cs typeface="メイリオ"/>
            </a:endParaRPr>
          </a:p>
        </p:txBody>
      </p:sp>
      <p:sp>
        <p:nvSpPr>
          <p:cNvPr id="4" name="タイトル 1"/>
          <p:cNvSpPr txBox="1">
            <a:spLocks/>
          </p:cNvSpPr>
          <p:nvPr/>
        </p:nvSpPr>
        <p:spPr>
          <a:xfrm>
            <a:off x="234684" y="4337288"/>
            <a:ext cx="8301903" cy="1044388"/>
          </a:xfrm>
          <a:prstGeom prst="rect">
            <a:avLst/>
          </a:prstGeom>
        </p:spPr>
        <p:txBody>
          <a:bodyPr vert="horz" lIns="91440" tIns="45720" rIns="91440" bIns="45720" rtlCol="0" anchor="b" anchorCtr="0">
            <a:noAutofit/>
            <a:scene3d>
              <a:camera prst="orthographicFront"/>
              <a:lightRig rig="soft" dir="t">
                <a:rot lat="0" lon="0" rev="10800000"/>
              </a:lightRig>
            </a:scene3d>
            <a:sp3d>
              <a:bevelT w="27940" h="12700"/>
              <a:contourClr>
                <a:srgbClr val="DDDDDD"/>
              </a:contourClr>
            </a:sp3d>
          </a:bodyPr>
          <a:lstStyle>
            <a:lvl1pPr algn="l" defTabSz="914400" rtl="0" eaLnBrk="1" latinLnBrk="0" hangingPunct="1">
              <a:spcBef>
                <a:spcPct val="0"/>
              </a:spcBef>
              <a:buNone/>
              <a:defRPr kumimoji="1" sz="3800" kern="1200">
                <a:solidFill>
                  <a:schemeClr val="bg1"/>
                </a:solidFill>
                <a:latin typeface="+mj-lt"/>
                <a:ea typeface="+mj-ea"/>
                <a:cs typeface="+mj-cs"/>
              </a:defRPr>
            </a:lvl1pPr>
          </a:lstStyle>
          <a:p>
            <a:pPr>
              <a:defRPr/>
            </a:pPr>
            <a:r>
              <a:rPr lang="en-US" altLang="ja-JP" sz="6000" spc="150" dirty="0" smtClean="0">
                <a:ln w="11430"/>
                <a:solidFill>
                  <a:srgbClr val="F8F8F8"/>
                </a:solidFill>
                <a:effectLst>
                  <a:outerShdw blurRad="25400" algn="tl" rotWithShape="0">
                    <a:srgbClr val="000000">
                      <a:alpha val="43000"/>
                    </a:srgbClr>
                  </a:outerShdw>
                </a:effectLst>
                <a:latin typeface="メイリオ"/>
                <a:ea typeface="メイリオ"/>
                <a:cs typeface="メイリオ"/>
              </a:rPr>
              <a:t>Dr.</a:t>
            </a:r>
            <a:r>
              <a:rPr lang="ja-JP" altLang="en-US" sz="6000" spc="150" dirty="0" smtClean="0">
                <a:ln w="11430"/>
                <a:solidFill>
                  <a:srgbClr val="F8F8F8"/>
                </a:solidFill>
                <a:effectLst>
                  <a:outerShdw blurRad="25400" algn="tl" rotWithShape="0">
                    <a:srgbClr val="000000">
                      <a:alpha val="43000"/>
                    </a:srgbClr>
                  </a:outerShdw>
                </a:effectLst>
                <a:latin typeface="メイリオ"/>
                <a:ea typeface="メイリオ"/>
                <a:cs typeface="メイリオ"/>
              </a:rPr>
              <a:t>ヘリ　</a:t>
            </a:r>
            <a:r>
              <a:rPr lang="en-US" altLang="ja-JP" sz="6000" spc="150" dirty="0" smtClean="0">
                <a:ln w="11430"/>
                <a:solidFill>
                  <a:srgbClr val="F8F8F8"/>
                </a:solidFill>
                <a:effectLst>
                  <a:outerShdw blurRad="25400" algn="tl" rotWithShape="0">
                    <a:srgbClr val="000000">
                      <a:alpha val="43000"/>
                    </a:srgbClr>
                  </a:outerShdw>
                </a:effectLst>
                <a:latin typeface="メイリオ"/>
                <a:ea typeface="メイリオ"/>
                <a:cs typeface="メイリオ"/>
              </a:rPr>
              <a:t>678</a:t>
            </a:r>
            <a:r>
              <a:rPr lang="ja-JP" altLang="en-US" sz="6000" spc="150" dirty="0">
                <a:ln w="11430"/>
                <a:solidFill>
                  <a:srgbClr val="F8F8F8"/>
                </a:solidFill>
                <a:effectLst>
                  <a:outerShdw blurRad="25400" algn="tl" rotWithShape="0">
                    <a:srgbClr val="000000">
                      <a:alpha val="43000"/>
                    </a:srgbClr>
                  </a:outerShdw>
                </a:effectLst>
                <a:latin typeface="メイリオ"/>
                <a:ea typeface="メイリオ"/>
                <a:cs typeface="メイリオ"/>
              </a:rPr>
              <a:t>件／年</a:t>
            </a:r>
          </a:p>
        </p:txBody>
      </p:sp>
    </p:spTree>
    <p:extLst>
      <p:ext uri="{BB962C8B-B14F-4D97-AF65-F5344CB8AC3E}">
        <p14:creationId xmlns:p14="http://schemas.microsoft.com/office/powerpoint/2010/main" val="249900037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4684" y="1049236"/>
            <a:ext cx="8545213" cy="4597310"/>
          </a:xfrm>
        </p:spPr>
        <p:txBody>
          <a:bodyPr>
            <a:scene3d>
              <a:camera prst="orthographicFront"/>
              <a:lightRig rig="soft" dir="t">
                <a:rot lat="0" lon="0" rev="10800000"/>
              </a:lightRig>
            </a:scene3d>
            <a:sp3d>
              <a:bevelT w="27940" h="12700"/>
              <a:contourClr>
                <a:srgbClr val="DDDDDD"/>
              </a:contourClr>
            </a:sp3d>
          </a:bodyPr>
          <a:lstStyle/>
          <a:p>
            <a:pPr>
              <a:defRPr/>
            </a:pPr>
            <a:r>
              <a:rPr lang="ja-JP" altLang="en-US" sz="5400" dirty="0" smtClean="0">
                <a:latin typeface="メイリオ"/>
                <a:ea typeface="メイリオ"/>
                <a:cs typeface="メイリオ"/>
              </a:rPr>
              <a:t>完全</a:t>
            </a:r>
            <a:r>
              <a:rPr lang="en-US" altLang="ja-JP" sz="5400" dirty="0" smtClean="0">
                <a:latin typeface="メイリオ"/>
                <a:ea typeface="メイリオ"/>
                <a:cs typeface="メイリオ"/>
              </a:rPr>
              <a:t>2</a:t>
            </a:r>
            <a:r>
              <a:rPr lang="ja-JP" altLang="en-US" sz="5400" dirty="0" smtClean="0">
                <a:latin typeface="メイリオ"/>
                <a:ea typeface="メイリオ"/>
                <a:cs typeface="メイリオ"/>
              </a:rPr>
              <a:t>交代制</a:t>
            </a:r>
            <a:r>
              <a:rPr lang="en-US" altLang="ja-JP" sz="4400" dirty="0" smtClean="0">
                <a:latin typeface="メイリオ"/>
                <a:ea typeface="メイリオ"/>
                <a:cs typeface="メイリオ"/>
              </a:rPr>
              <a:t/>
            </a:r>
            <a:br>
              <a:rPr lang="en-US" altLang="ja-JP" sz="4400" dirty="0" smtClean="0">
                <a:latin typeface="メイリオ"/>
                <a:ea typeface="メイリオ"/>
                <a:cs typeface="メイリオ"/>
              </a:rPr>
            </a:br>
            <a:r>
              <a:rPr lang="en-US" altLang="ja-JP" sz="4400" dirty="0" smtClean="0">
                <a:latin typeface="メイリオ"/>
                <a:ea typeface="メイリオ"/>
                <a:cs typeface="メイリオ"/>
              </a:rPr>
              <a:t/>
            </a:r>
            <a:br>
              <a:rPr lang="en-US" altLang="ja-JP" sz="4400" dirty="0" smtClean="0">
                <a:latin typeface="メイリオ"/>
                <a:ea typeface="メイリオ"/>
                <a:cs typeface="メイリオ"/>
              </a:rPr>
            </a:br>
            <a:r>
              <a:rPr lang="en-US" altLang="ja-JP" sz="4400" dirty="0" smtClean="0">
                <a:latin typeface="メイリオ"/>
                <a:ea typeface="メイリオ"/>
                <a:cs typeface="メイリオ"/>
              </a:rPr>
              <a:t/>
            </a:r>
            <a:br>
              <a:rPr lang="en-US" altLang="ja-JP" sz="4400" dirty="0" smtClean="0">
                <a:latin typeface="メイリオ"/>
                <a:ea typeface="メイリオ"/>
                <a:cs typeface="メイリオ"/>
              </a:rPr>
            </a:br>
            <a:r>
              <a:rPr lang="ja-JP" altLang="en-US" sz="3600" dirty="0" smtClean="0">
                <a:latin typeface="メイリオ"/>
                <a:ea typeface="メイリオ"/>
                <a:cs typeface="メイリオ"/>
              </a:rPr>
              <a:t>育児</a:t>
            </a:r>
            <a:r>
              <a:rPr lang="ja-JP" altLang="en-US" sz="3600" dirty="0">
                <a:latin typeface="メイリオ"/>
                <a:ea typeface="メイリオ"/>
                <a:cs typeface="メイリオ"/>
              </a:rPr>
              <a:t>短時間就業</a:t>
            </a:r>
            <a:r>
              <a:rPr lang="ja-JP" altLang="en-US" sz="3600" dirty="0" smtClean="0">
                <a:latin typeface="メイリオ"/>
                <a:ea typeface="メイリオ"/>
                <a:cs typeface="メイリオ"/>
              </a:rPr>
              <a:t>制度、夜勤免除制度あり</a:t>
            </a:r>
            <a:r>
              <a:rPr lang="en-US" altLang="ja-JP" sz="3600" dirty="0" smtClean="0">
                <a:latin typeface="メイリオ"/>
                <a:ea typeface="メイリオ"/>
                <a:cs typeface="メイリオ"/>
              </a:rPr>
              <a:t/>
            </a:r>
            <a:br>
              <a:rPr lang="en-US" altLang="ja-JP" sz="3600" dirty="0" smtClean="0">
                <a:latin typeface="メイリオ"/>
                <a:ea typeface="メイリオ"/>
                <a:cs typeface="メイリオ"/>
              </a:rPr>
            </a:br>
            <a:r>
              <a:rPr lang="en-US" altLang="ja-JP" sz="3600" dirty="0" smtClean="0">
                <a:latin typeface="メイリオ"/>
                <a:ea typeface="メイリオ"/>
                <a:cs typeface="メイリオ"/>
              </a:rPr>
              <a:t/>
            </a:r>
            <a:br>
              <a:rPr lang="en-US" altLang="ja-JP" sz="3600" dirty="0" smtClean="0">
                <a:latin typeface="メイリオ"/>
                <a:ea typeface="メイリオ"/>
                <a:cs typeface="メイリオ"/>
              </a:rPr>
            </a:br>
            <a:r>
              <a:rPr lang="en-US" altLang="ja-JP" sz="3600" dirty="0" smtClean="0">
                <a:latin typeface="メイリオ"/>
                <a:ea typeface="メイリオ"/>
                <a:cs typeface="メイリオ"/>
              </a:rPr>
              <a:t/>
            </a:r>
            <a:br>
              <a:rPr lang="en-US" altLang="ja-JP" sz="3600" dirty="0" smtClean="0">
                <a:latin typeface="メイリオ"/>
                <a:ea typeface="メイリオ"/>
                <a:cs typeface="メイリオ"/>
              </a:rPr>
            </a:br>
            <a:r>
              <a:rPr lang="ja-JP" altLang="en-US" sz="4000" dirty="0" smtClean="0">
                <a:latin typeface="メイリオ"/>
                <a:ea typeface="メイリオ"/>
                <a:cs typeface="メイリオ"/>
              </a:rPr>
              <a:t>院外、院内各科ローテートも可能</a:t>
            </a:r>
            <a:endParaRPr lang="ja-JP" altLang="en-US" sz="4000" spc="150" dirty="0">
              <a:ln w="11430"/>
              <a:solidFill>
                <a:srgbClr val="F8F8F8"/>
              </a:solidFill>
              <a:effectLst>
                <a:outerShdw blurRad="25400" algn="tl" rotWithShape="0">
                  <a:srgbClr val="000000">
                    <a:alpha val="43000"/>
                  </a:srgbClr>
                </a:outerShdw>
              </a:effectLst>
              <a:latin typeface="メイリオ"/>
              <a:ea typeface="メイリオ"/>
              <a:cs typeface="メイリオ"/>
            </a:endParaRPr>
          </a:p>
        </p:txBody>
      </p:sp>
    </p:spTree>
    <p:extLst>
      <p:ext uri="{BB962C8B-B14F-4D97-AF65-F5344CB8AC3E}">
        <p14:creationId xmlns:p14="http://schemas.microsoft.com/office/powerpoint/2010/main" val="43585244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32049" y="1115370"/>
            <a:ext cx="7995478" cy="5742630"/>
          </a:xfrm>
        </p:spPr>
        <p:txBody>
          <a:bodyPr/>
          <a:lstStyle/>
          <a:p>
            <a:r>
              <a:rPr lang="ja-JP" altLang="en-US" dirty="0"/>
              <a:t>勤務外に呼び出されることはありません。</a:t>
            </a:r>
            <a:endParaRPr lang="en-US" altLang="ja-JP" dirty="0"/>
          </a:p>
          <a:p>
            <a:r>
              <a:rPr lang="ja-JP" altLang="en-US" dirty="0"/>
              <a:t>救急科病棟は</a:t>
            </a:r>
            <a:r>
              <a:rPr lang="en-US" altLang="ja-JP" dirty="0"/>
              <a:t>1</a:t>
            </a:r>
            <a:r>
              <a:rPr lang="ja-JP" altLang="en-US" dirty="0"/>
              <a:t>週間交代の病棟担当医が</a:t>
            </a:r>
            <a:r>
              <a:rPr lang="ja-JP" altLang="en-US" dirty="0" smtClean="0"/>
              <a:t>主治医担当。</a:t>
            </a:r>
            <a:endParaRPr lang="en-US" altLang="ja-JP" dirty="0"/>
          </a:p>
          <a:p>
            <a:r>
              <a:rPr lang="ja-JP" altLang="en-US" dirty="0"/>
              <a:t>育児短時間就業制度や夜勤免除制度も利用</a:t>
            </a:r>
            <a:r>
              <a:rPr lang="ja-JP" altLang="en-US" dirty="0" smtClean="0"/>
              <a:t>可能</a:t>
            </a:r>
            <a:endParaRPr lang="en-US" altLang="ja-JP" dirty="0" smtClean="0"/>
          </a:p>
          <a:p>
            <a:r>
              <a:rPr lang="ja-JP" altLang="en-US" dirty="0" smtClean="0"/>
              <a:t>実際</a:t>
            </a:r>
            <a:r>
              <a:rPr lang="ja-JP" altLang="en-US" dirty="0"/>
              <a:t>にお子さんがいらっしゃる女医さんも</a:t>
            </a:r>
            <a:r>
              <a:rPr lang="en-US" altLang="ja-JP" dirty="0"/>
              <a:t>2</a:t>
            </a:r>
            <a:r>
              <a:rPr lang="ja-JP" altLang="en-US" dirty="0"/>
              <a:t>人</a:t>
            </a:r>
            <a:r>
              <a:rPr lang="ja-JP" altLang="en-US" dirty="0" smtClean="0"/>
              <a:t>勤務。</a:t>
            </a:r>
            <a:endParaRPr lang="en-US" altLang="ja-JP" dirty="0"/>
          </a:p>
          <a:p>
            <a:r>
              <a:rPr lang="ja-JP" altLang="en-US" dirty="0"/>
              <a:t>院内各科ローテートも可能で、現在救急科後期研修医</a:t>
            </a:r>
            <a:r>
              <a:rPr lang="en-US" altLang="ja-JP" dirty="0"/>
              <a:t>6</a:t>
            </a:r>
            <a:r>
              <a:rPr lang="ja-JP" altLang="en-US" dirty="0"/>
              <a:t>名中</a:t>
            </a:r>
            <a:r>
              <a:rPr lang="en-US" altLang="ja-JP" dirty="0"/>
              <a:t>2</a:t>
            </a:r>
            <a:r>
              <a:rPr lang="ja-JP" altLang="en-US" dirty="0"/>
              <a:t>名が整形外科、小児科の院内研修を</a:t>
            </a:r>
            <a:r>
              <a:rPr lang="ja-JP" altLang="en-US" dirty="0" smtClean="0"/>
              <a:t>おこなっている。</a:t>
            </a:r>
            <a:endParaRPr lang="en-US" altLang="ja-JP" dirty="0" smtClean="0"/>
          </a:p>
          <a:p>
            <a:r>
              <a:rPr lang="ja-JP" altLang="en-US" dirty="0" smtClean="0"/>
              <a:t>現状</a:t>
            </a:r>
            <a:r>
              <a:rPr lang="ja-JP" altLang="en-US" dirty="0"/>
              <a:t>では半年以内であれば院外、院内ともに自由に研修が</a:t>
            </a:r>
            <a:r>
              <a:rPr lang="ja-JP" altLang="en-US" dirty="0" smtClean="0"/>
              <a:t>できます。</a:t>
            </a:r>
            <a:endParaRPr kumimoji="1" lang="ja-JP" altLang="en-US" dirty="0"/>
          </a:p>
        </p:txBody>
      </p:sp>
    </p:spTree>
    <p:extLst>
      <p:ext uri="{BB962C8B-B14F-4D97-AF65-F5344CB8AC3E}">
        <p14:creationId xmlns:p14="http://schemas.microsoft.com/office/powerpoint/2010/main" val="3269224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図形グループ 4"/>
          <p:cNvGrpSpPr/>
          <p:nvPr/>
        </p:nvGrpSpPr>
        <p:grpSpPr>
          <a:xfrm rot="378579">
            <a:off x="1626359" y="1301071"/>
            <a:ext cx="1796639" cy="1784913"/>
            <a:chOff x="2502706" y="3542071"/>
            <a:chExt cx="1120301" cy="1128371"/>
          </a:xfrm>
        </p:grpSpPr>
        <p:sp>
          <p:nvSpPr>
            <p:cNvPr id="18" name="山形 17"/>
            <p:cNvSpPr/>
            <p:nvPr/>
          </p:nvSpPr>
          <p:spPr>
            <a:xfrm rot="12725292">
              <a:off x="3205084" y="4014781"/>
              <a:ext cx="417923" cy="655661"/>
            </a:xfrm>
            <a:prstGeom prst="chevron">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ja-JP" altLang="en-US" kern="1200"/>
            </a:p>
          </p:txBody>
        </p:sp>
        <p:sp>
          <p:nvSpPr>
            <p:cNvPr id="19" name="山形 18"/>
            <p:cNvSpPr/>
            <p:nvPr/>
          </p:nvSpPr>
          <p:spPr>
            <a:xfrm rot="12725292">
              <a:off x="2853895" y="3778426"/>
              <a:ext cx="417923" cy="655661"/>
            </a:xfrm>
            <a:prstGeom prst="chevron">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ja-JP" altLang="en-US" kern="1200"/>
            </a:p>
          </p:txBody>
        </p:sp>
        <p:sp>
          <p:nvSpPr>
            <p:cNvPr id="20" name="山形 19"/>
            <p:cNvSpPr/>
            <p:nvPr/>
          </p:nvSpPr>
          <p:spPr>
            <a:xfrm rot="12725292">
              <a:off x="2502706" y="3542071"/>
              <a:ext cx="417923" cy="655661"/>
            </a:xfrm>
            <a:prstGeom prst="chevron">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ja-JP" altLang="en-US" kern="1200"/>
            </a:p>
          </p:txBody>
        </p:sp>
      </p:grpSp>
      <p:sp>
        <p:nvSpPr>
          <p:cNvPr id="21" name="円/楕円 20"/>
          <p:cNvSpPr/>
          <p:nvPr/>
        </p:nvSpPr>
        <p:spPr>
          <a:xfrm>
            <a:off x="3116243" y="2439525"/>
            <a:ext cx="2437422" cy="1785155"/>
          </a:xfrm>
          <a:prstGeom prst="ellipse">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ja-JP" altLang="ja-JP" sz="6600" b="1" dirty="0" smtClean="0">
                <a:latin typeface="メイリオ"/>
                <a:ea typeface="メイリオ"/>
                <a:cs typeface="メイリオ"/>
              </a:rPr>
              <a:t>E</a:t>
            </a:r>
            <a:r>
              <a:rPr lang="en-US" altLang="ja-JP" sz="6600" b="1" dirty="0" smtClean="0">
                <a:latin typeface="メイリオ"/>
                <a:ea typeface="メイリオ"/>
                <a:cs typeface="メイリオ"/>
              </a:rPr>
              <a:t>R</a:t>
            </a:r>
            <a:endParaRPr kumimoji="1" lang="ja-JP" altLang="en-US" sz="6600" b="1" kern="1200" dirty="0">
              <a:latin typeface="メイリオ"/>
              <a:ea typeface="メイリオ"/>
              <a:cs typeface="メイリオ"/>
            </a:endParaRPr>
          </a:p>
        </p:txBody>
      </p:sp>
      <p:sp>
        <p:nvSpPr>
          <p:cNvPr id="22" name="テキスト ボックス 21"/>
          <p:cNvSpPr txBox="1"/>
          <p:nvPr/>
        </p:nvSpPr>
        <p:spPr>
          <a:xfrm>
            <a:off x="469365" y="636729"/>
            <a:ext cx="2646878" cy="830997"/>
          </a:xfrm>
          <a:prstGeom prst="rect">
            <a:avLst/>
          </a:prstGeom>
          <a:noFill/>
        </p:spPr>
        <p:txBody>
          <a:bodyPr wrap="none" rtlCol="0">
            <a:spAutoFit/>
          </a:bodyPr>
          <a:lstStyle/>
          <a:p>
            <a:r>
              <a:rPr lang="ja-JP" altLang="en-US" sz="4800" dirty="0" smtClean="0">
                <a:solidFill>
                  <a:schemeClr val="bg1"/>
                </a:solidFill>
                <a:latin typeface="メイリオ"/>
                <a:ea typeface="メイリオ"/>
                <a:cs typeface="メイリオ"/>
              </a:rPr>
              <a:t>外傷診療</a:t>
            </a:r>
            <a:endParaRPr kumimoji="1" lang="ja-JP" altLang="en-US" sz="4800" dirty="0">
              <a:solidFill>
                <a:schemeClr val="bg1"/>
              </a:solidFill>
              <a:latin typeface="メイリオ"/>
              <a:ea typeface="メイリオ"/>
              <a:cs typeface="メイリオ"/>
            </a:endParaRPr>
          </a:p>
        </p:txBody>
      </p:sp>
      <p:sp>
        <p:nvSpPr>
          <p:cNvPr id="23" name="テキスト ボックス 22"/>
          <p:cNvSpPr txBox="1"/>
          <p:nvPr/>
        </p:nvSpPr>
        <p:spPr>
          <a:xfrm>
            <a:off x="5828925" y="653526"/>
            <a:ext cx="2646878" cy="830997"/>
          </a:xfrm>
          <a:prstGeom prst="rect">
            <a:avLst/>
          </a:prstGeom>
          <a:noFill/>
        </p:spPr>
        <p:txBody>
          <a:bodyPr wrap="none" rtlCol="0">
            <a:spAutoFit/>
          </a:bodyPr>
          <a:lstStyle/>
          <a:p>
            <a:r>
              <a:rPr lang="ja-JP" altLang="en-US" sz="4800" dirty="0" smtClean="0">
                <a:solidFill>
                  <a:schemeClr val="bg1"/>
                </a:solidFill>
                <a:latin typeface="メイリオ"/>
                <a:ea typeface="メイリオ"/>
                <a:cs typeface="メイリオ"/>
              </a:rPr>
              <a:t>集中治療</a:t>
            </a:r>
            <a:endParaRPr kumimoji="1" lang="ja-JP" altLang="en-US" sz="4800" dirty="0">
              <a:solidFill>
                <a:schemeClr val="bg1"/>
              </a:solidFill>
              <a:latin typeface="メイリオ"/>
              <a:ea typeface="メイリオ"/>
              <a:cs typeface="メイリオ"/>
            </a:endParaRPr>
          </a:p>
        </p:txBody>
      </p:sp>
      <p:sp>
        <p:nvSpPr>
          <p:cNvPr id="24" name="テキスト ボックス 23"/>
          <p:cNvSpPr txBox="1"/>
          <p:nvPr/>
        </p:nvSpPr>
        <p:spPr>
          <a:xfrm>
            <a:off x="248471" y="5331216"/>
            <a:ext cx="4801314" cy="707886"/>
          </a:xfrm>
          <a:prstGeom prst="rect">
            <a:avLst/>
          </a:prstGeom>
          <a:noFill/>
        </p:spPr>
        <p:txBody>
          <a:bodyPr wrap="none" rtlCol="0">
            <a:spAutoFit/>
          </a:bodyPr>
          <a:lstStyle/>
          <a:p>
            <a:r>
              <a:rPr lang="ja-JP" altLang="en-US" sz="4000" dirty="0" smtClean="0">
                <a:solidFill>
                  <a:schemeClr val="bg1"/>
                </a:solidFill>
                <a:latin typeface="メイリオ"/>
                <a:ea typeface="メイリオ"/>
                <a:cs typeface="メイリオ"/>
              </a:rPr>
              <a:t>プレホスピタルケア</a:t>
            </a:r>
            <a:endParaRPr kumimoji="1" lang="ja-JP" altLang="en-US" sz="4000" dirty="0">
              <a:solidFill>
                <a:schemeClr val="bg1"/>
              </a:solidFill>
              <a:latin typeface="メイリオ"/>
              <a:ea typeface="メイリオ"/>
              <a:cs typeface="メイリオ"/>
            </a:endParaRPr>
          </a:p>
        </p:txBody>
      </p:sp>
      <p:sp>
        <p:nvSpPr>
          <p:cNvPr id="25" name="テキスト ボックス 24"/>
          <p:cNvSpPr txBox="1"/>
          <p:nvPr/>
        </p:nvSpPr>
        <p:spPr>
          <a:xfrm>
            <a:off x="5828925" y="5331215"/>
            <a:ext cx="2646878" cy="830997"/>
          </a:xfrm>
          <a:prstGeom prst="rect">
            <a:avLst/>
          </a:prstGeom>
          <a:noFill/>
        </p:spPr>
        <p:txBody>
          <a:bodyPr wrap="none" rtlCol="0">
            <a:spAutoFit/>
          </a:bodyPr>
          <a:lstStyle/>
          <a:p>
            <a:r>
              <a:rPr lang="ja-JP" altLang="en-US" sz="4800" dirty="0" smtClean="0">
                <a:solidFill>
                  <a:schemeClr val="bg1"/>
                </a:solidFill>
                <a:latin typeface="メイリオ"/>
                <a:ea typeface="メイリオ"/>
                <a:cs typeface="メイリオ"/>
              </a:rPr>
              <a:t>災害医療</a:t>
            </a:r>
            <a:endParaRPr kumimoji="1" lang="ja-JP" altLang="en-US" sz="4800" dirty="0">
              <a:solidFill>
                <a:schemeClr val="bg1"/>
              </a:solidFill>
              <a:latin typeface="メイリオ"/>
              <a:ea typeface="メイリオ"/>
              <a:cs typeface="メイリオ"/>
            </a:endParaRPr>
          </a:p>
        </p:txBody>
      </p:sp>
      <p:grpSp>
        <p:nvGrpSpPr>
          <p:cNvPr id="27" name="図形グループ 26"/>
          <p:cNvGrpSpPr/>
          <p:nvPr/>
        </p:nvGrpSpPr>
        <p:grpSpPr>
          <a:xfrm rot="6486521">
            <a:off x="5309801" y="1365060"/>
            <a:ext cx="1796639" cy="1784913"/>
            <a:chOff x="2502706" y="3542071"/>
            <a:chExt cx="1120301" cy="1128371"/>
          </a:xfrm>
        </p:grpSpPr>
        <p:sp>
          <p:nvSpPr>
            <p:cNvPr id="28" name="山形 27"/>
            <p:cNvSpPr/>
            <p:nvPr/>
          </p:nvSpPr>
          <p:spPr>
            <a:xfrm rot="12725292">
              <a:off x="3205084" y="4014781"/>
              <a:ext cx="417923" cy="655661"/>
            </a:xfrm>
            <a:prstGeom prst="chevron">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ja-JP" altLang="en-US" kern="1200"/>
            </a:p>
          </p:txBody>
        </p:sp>
        <p:sp>
          <p:nvSpPr>
            <p:cNvPr id="29" name="山形 28"/>
            <p:cNvSpPr/>
            <p:nvPr/>
          </p:nvSpPr>
          <p:spPr>
            <a:xfrm rot="12725292">
              <a:off x="2853895" y="3778426"/>
              <a:ext cx="417923" cy="655661"/>
            </a:xfrm>
            <a:prstGeom prst="chevron">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ja-JP" altLang="en-US" kern="1200"/>
            </a:p>
          </p:txBody>
        </p:sp>
        <p:sp>
          <p:nvSpPr>
            <p:cNvPr id="30" name="山形 29"/>
            <p:cNvSpPr/>
            <p:nvPr/>
          </p:nvSpPr>
          <p:spPr>
            <a:xfrm rot="12725292">
              <a:off x="2502706" y="3542071"/>
              <a:ext cx="417923" cy="655661"/>
            </a:xfrm>
            <a:prstGeom prst="chevron">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ja-JP" altLang="en-US" kern="1200"/>
            </a:p>
          </p:txBody>
        </p:sp>
      </p:grpSp>
      <p:grpSp>
        <p:nvGrpSpPr>
          <p:cNvPr id="31" name="図形グループ 30"/>
          <p:cNvGrpSpPr/>
          <p:nvPr/>
        </p:nvGrpSpPr>
        <p:grpSpPr>
          <a:xfrm rot="17428035">
            <a:off x="1612180" y="3566107"/>
            <a:ext cx="1796639" cy="1784913"/>
            <a:chOff x="2502706" y="3542071"/>
            <a:chExt cx="1120301" cy="1128371"/>
          </a:xfrm>
        </p:grpSpPr>
        <p:sp>
          <p:nvSpPr>
            <p:cNvPr id="32" name="山形 31"/>
            <p:cNvSpPr/>
            <p:nvPr/>
          </p:nvSpPr>
          <p:spPr>
            <a:xfrm rot="12725292">
              <a:off x="3205084" y="4014781"/>
              <a:ext cx="417923" cy="655661"/>
            </a:xfrm>
            <a:prstGeom prst="chevron">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ja-JP" altLang="en-US" kern="1200"/>
            </a:p>
          </p:txBody>
        </p:sp>
        <p:sp>
          <p:nvSpPr>
            <p:cNvPr id="33" name="山形 32"/>
            <p:cNvSpPr/>
            <p:nvPr/>
          </p:nvSpPr>
          <p:spPr>
            <a:xfrm rot="12725292">
              <a:off x="2853895" y="3778426"/>
              <a:ext cx="417923" cy="655661"/>
            </a:xfrm>
            <a:prstGeom prst="chevron">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ja-JP" altLang="en-US" kern="1200"/>
            </a:p>
          </p:txBody>
        </p:sp>
        <p:sp>
          <p:nvSpPr>
            <p:cNvPr id="34" name="山形 33"/>
            <p:cNvSpPr/>
            <p:nvPr/>
          </p:nvSpPr>
          <p:spPr>
            <a:xfrm rot="12725292">
              <a:off x="2502706" y="3542071"/>
              <a:ext cx="417923" cy="655661"/>
            </a:xfrm>
            <a:prstGeom prst="chevron">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ja-JP" altLang="en-US" kern="1200"/>
            </a:p>
          </p:txBody>
        </p:sp>
      </p:grpSp>
      <p:grpSp>
        <p:nvGrpSpPr>
          <p:cNvPr id="35" name="図形グループ 34"/>
          <p:cNvGrpSpPr/>
          <p:nvPr/>
        </p:nvGrpSpPr>
        <p:grpSpPr>
          <a:xfrm rot="10955679">
            <a:off x="5275751" y="3552863"/>
            <a:ext cx="1796639" cy="1784913"/>
            <a:chOff x="2502706" y="3542071"/>
            <a:chExt cx="1120301" cy="1128371"/>
          </a:xfrm>
        </p:grpSpPr>
        <p:sp>
          <p:nvSpPr>
            <p:cNvPr id="36" name="山形 35"/>
            <p:cNvSpPr/>
            <p:nvPr/>
          </p:nvSpPr>
          <p:spPr>
            <a:xfrm rot="12725292">
              <a:off x="3205084" y="4014781"/>
              <a:ext cx="417923" cy="655661"/>
            </a:xfrm>
            <a:prstGeom prst="chevron">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ja-JP" altLang="en-US" kern="1200"/>
            </a:p>
          </p:txBody>
        </p:sp>
        <p:sp>
          <p:nvSpPr>
            <p:cNvPr id="37" name="山形 36"/>
            <p:cNvSpPr/>
            <p:nvPr/>
          </p:nvSpPr>
          <p:spPr>
            <a:xfrm rot="12725292">
              <a:off x="2853895" y="3778426"/>
              <a:ext cx="417923" cy="655661"/>
            </a:xfrm>
            <a:prstGeom prst="chevron">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ja-JP" altLang="en-US" kern="1200"/>
            </a:p>
          </p:txBody>
        </p:sp>
        <p:sp>
          <p:nvSpPr>
            <p:cNvPr id="38" name="山形 37"/>
            <p:cNvSpPr/>
            <p:nvPr/>
          </p:nvSpPr>
          <p:spPr>
            <a:xfrm rot="12725292">
              <a:off x="2502706" y="3542071"/>
              <a:ext cx="417923" cy="655661"/>
            </a:xfrm>
            <a:prstGeom prst="chevron">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ja-JP" altLang="en-US" kern="1200"/>
            </a:p>
          </p:txBody>
        </p:sp>
      </p:grpSp>
    </p:spTree>
    <p:extLst>
      <p:ext uri="{BB962C8B-B14F-4D97-AF65-F5344CB8AC3E}">
        <p14:creationId xmlns:p14="http://schemas.microsoft.com/office/powerpoint/2010/main" val="255766008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革命">
  <a:themeElements>
    <a:clrScheme name="革命">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革命">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革命">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革命.thmx</Template>
  <TotalTime>56</TotalTime>
  <Words>489</Words>
  <Application>Microsoft Macintosh PowerPoint</Application>
  <PresentationFormat>画面に合わせる (4:3)</PresentationFormat>
  <Paragraphs>57</Paragraphs>
  <Slides>11</Slides>
  <Notes>7</Notes>
  <HiddenSlides>0</HiddenSlides>
  <MMClips>0</MMClips>
  <ScaleCrop>false</ScaleCrop>
  <HeadingPairs>
    <vt:vector size="4" baseType="variant">
      <vt:variant>
        <vt:lpstr>テーマ</vt:lpstr>
      </vt:variant>
      <vt:variant>
        <vt:i4>1</vt:i4>
      </vt:variant>
      <vt:variant>
        <vt:lpstr>スライド タイトル</vt:lpstr>
      </vt:variant>
      <vt:variant>
        <vt:i4>11</vt:i4>
      </vt:variant>
    </vt:vector>
  </HeadingPairs>
  <TitlesOfParts>
    <vt:vector size="12" baseType="lpstr">
      <vt:lpstr>革命</vt:lpstr>
      <vt:lpstr>PowerPoint プレゼンテーション</vt:lpstr>
      <vt:lpstr>PowerPoint プレゼンテーション</vt:lpstr>
      <vt:lpstr>こども医療センター 総合救命救急センター</vt:lpstr>
      <vt:lpstr>PowerPoint プレゼンテーション</vt:lpstr>
      <vt:lpstr>1次から3次まで あらゆる患者を 受け入れる北米型ER</vt:lpstr>
      <vt:lpstr>救急車　7265件／年</vt:lpstr>
      <vt:lpstr>完全2交代制   育児短時間就業制度、夜勤免除制度あり   院外、院内各科ローテートも可能</vt:lpstr>
      <vt:lpstr>PowerPoint プレゼンテーション</vt:lpstr>
      <vt:lpstr>PowerPoint プレゼンテーション</vt:lpstr>
      <vt:lpstr>PowerPoint プレゼンテーション</vt:lpstr>
      <vt:lpstr>一緒に盛り上げましょう！！</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吉田悠哉</dc:creator>
  <cp:lastModifiedBy>Mizobe Michiko</cp:lastModifiedBy>
  <cp:revision>4</cp:revision>
  <dcterms:created xsi:type="dcterms:W3CDTF">2015-08-15T02:28:32Z</dcterms:created>
  <dcterms:modified xsi:type="dcterms:W3CDTF">2015-08-26T19:15:04Z</dcterms:modified>
</cp:coreProperties>
</file>