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mp" ContentType="image/p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61" r:id="rId5"/>
    <p:sldId id="268" r:id="rId6"/>
    <p:sldId id="267" r:id="rId7"/>
    <p:sldId id="281" r:id="rId8"/>
    <p:sldId id="274" r:id="rId9"/>
    <p:sldId id="275" r:id="rId10"/>
    <p:sldId id="277" r:id="rId11"/>
    <p:sldId id="282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072" y="-10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EB9C3-1870-433E-9107-9C4420C87E73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00676A6D-4E5C-43A5-BDE5-BFC17A9F678F}">
      <dgm:prSet phldrT="[テキスト]"/>
      <dgm:spPr/>
      <dgm:t>
        <a:bodyPr/>
        <a:lstStyle/>
        <a:p>
          <a:r>
            <a:rPr kumimoji="1" lang="ja-JP" altLang="en-US" dirty="0" smtClean="0"/>
            <a:t>八王子病院</a:t>
          </a:r>
          <a:r>
            <a:rPr kumimoji="1" lang="en-US" altLang="ja-JP" dirty="0" smtClean="0"/>
            <a:t>ER</a:t>
          </a:r>
          <a:endParaRPr kumimoji="1" lang="ja-JP" altLang="en-US" dirty="0"/>
        </a:p>
      </dgm:t>
    </dgm:pt>
    <dgm:pt modelId="{E0ED4DE8-6A24-4226-B40E-6467ED602857}" type="parTrans" cxnId="{6F84BB96-CACE-4D77-805E-CF4BBCE8F725}">
      <dgm:prSet/>
      <dgm:spPr/>
      <dgm:t>
        <a:bodyPr/>
        <a:lstStyle/>
        <a:p>
          <a:endParaRPr kumimoji="1" lang="ja-JP" altLang="en-US"/>
        </a:p>
      </dgm:t>
    </dgm:pt>
    <dgm:pt modelId="{8033C2E8-7BCD-4DFC-BA18-492B0F50996E}" type="sibTrans" cxnId="{6F84BB96-CACE-4D77-805E-CF4BBCE8F725}">
      <dgm:prSet/>
      <dgm:spPr/>
      <dgm:t>
        <a:bodyPr/>
        <a:lstStyle/>
        <a:p>
          <a:endParaRPr kumimoji="1" lang="ja-JP" altLang="en-US"/>
        </a:p>
      </dgm:t>
    </dgm:pt>
    <dgm:pt modelId="{057DA679-5077-449C-A26A-6FE1CFDB4A9F}">
      <dgm:prSet phldrT="[テキスト]" custT="1"/>
      <dgm:spPr/>
      <dgm:t>
        <a:bodyPr/>
        <a:lstStyle/>
        <a:p>
          <a:r>
            <a:rPr kumimoji="1" lang="ja-JP" altLang="en-US" sz="2000" dirty="0" smtClean="0">
              <a:solidFill>
                <a:schemeClr val="tx1"/>
              </a:solidFill>
            </a:rPr>
            <a:t>完全シフト制・週</a:t>
          </a:r>
          <a:r>
            <a:rPr kumimoji="1" lang="en-US" altLang="ja-JP" sz="2000" dirty="0" smtClean="0">
              <a:solidFill>
                <a:schemeClr val="tx1"/>
              </a:solidFill>
            </a:rPr>
            <a:t>40</a:t>
          </a:r>
          <a:r>
            <a:rPr kumimoji="1" lang="ja-JP" altLang="en-US" sz="2000" dirty="0" smtClean="0">
              <a:solidFill>
                <a:schemeClr val="tx1"/>
              </a:solidFill>
            </a:rPr>
            <a:t>時間勤務</a:t>
          </a:r>
          <a:endParaRPr kumimoji="1" lang="ja-JP" altLang="en-US" sz="1800" dirty="0">
            <a:solidFill>
              <a:schemeClr val="tx1"/>
            </a:solidFill>
          </a:endParaRPr>
        </a:p>
      </dgm:t>
    </dgm:pt>
    <dgm:pt modelId="{1AD28D14-0D3B-4B3D-B82D-9F19C91A2F12}" type="parTrans" cxnId="{0AE577FB-5B1E-410D-900C-4DE8DD326207}">
      <dgm:prSet/>
      <dgm:spPr/>
      <dgm:t>
        <a:bodyPr/>
        <a:lstStyle/>
        <a:p>
          <a:endParaRPr kumimoji="1" lang="ja-JP" altLang="en-US"/>
        </a:p>
      </dgm:t>
    </dgm:pt>
    <dgm:pt modelId="{6C8C9BB4-4AC6-49A0-8A6A-BFA48DB6DBBA}" type="sibTrans" cxnId="{0AE577FB-5B1E-410D-900C-4DE8DD326207}">
      <dgm:prSet/>
      <dgm:spPr/>
      <dgm:t>
        <a:bodyPr/>
        <a:lstStyle/>
        <a:p>
          <a:endParaRPr kumimoji="1" lang="ja-JP" altLang="en-US"/>
        </a:p>
      </dgm:t>
    </dgm:pt>
    <dgm:pt modelId="{A1F0E89F-D79F-4116-A31A-CB2D12C94CE0}">
      <dgm:prSet phldrT="[テキスト]" custT="1"/>
      <dgm:spPr/>
      <dgm:t>
        <a:bodyPr/>
        <a:lstStyle/>
        <a:p>
          <a:r>
            <a:rPr kumimoji="1" lang="ja-JP" altLang="en-US" sz="2000" dirty="0" smtClean="0">
              <a:solidFill>
                <a:schemeClr val="tx1"/>
              </a:solidFill>
            </a:rPr>
            <a:t>高度救命救急センターの共同研修</a:t>
          </a:r>
          <a:endParaRPr kumimoji="1" lang="ja-JP" altLang="en-US" sz="2000" dirty="0">
            <a:solidFill>
              <a:schemeClr val="tx1"/>
            </a:solidFill>
          </a:endParaRPr>
        </a:p>
      </dgm:t>
    </dgm:pt>
    <dgm:pt modelId="{B255334D-4AAD-446C-9A37-763B69CAFF34}" type="parTrans" cxnId="{CC10DEA8-2AAB-447C-A449-2C0F83EB65F4}">
      <dgm:prSet/>
      <dgm:spPr/>
      <dgm:t>
        <a:bodyPr/>
        <a:lstStyle/>
        <a:p>
          <a:endParaRPr kumimoji="1" lang="ja-JP" altLang="en-US"/>
        </a:p>
      </dgm:t>
    </dgm:pt>
    <dgm:pt modelId="{38F28CD7-9E86-4E90-8FCD-D68E7A243D60}" type="sibTrans" cxnId="{CC10DEA8-2AAB-447C-A449-2C0F83EB65F4}">
      <dgm:prSet/>
      <dgm:spPr/>
      <dgm:t>
        <a:bodyPr/>
        <a:lstStyle/>
        <a:p>
          <a:endParaRPr kumimoji="1" lang="ja-JP" altLang="en-US"/>
        </a:p>
      </dgm:t>
    </dgm:pt>
    <dgm:pt modelId="{6FE69630-49D2-45F6-A64B-1F1F605D1665}">
      <dgm:prSet phldrT="[テキスト]" custT="1"/>
      <dgm:spPr/>
      <dgm:t>
        <a:bodyPr/>
        <a:lstStyle/>
        <a:p>
          <a:r>
            <a:rPr kumimoji="1" lang="ja-JP" altLang="en-US" sz="2000" dirty="0" smtClean="0">
              <a:solidFill>
                <a:schemeClr val="tx1"/>
              </a:solidFill>
            </a:rPr>
            <a:t>学位取得</a:t>
          </a:r>
          <a:endParaRPr kumimoji="1" lang="en-US" altLang="ja-JP" sz="2000" dirty="0" smtClean="0">
            <a:solidFill>
              <a:schemeClr val="tx1"/>
            </a:solidFill>
          </a:endParaRPr>
        </a:p>
        <a:p>
          <a:r>
            <a:rPr kumimoji="1" lang="ja-JP" altLang="en-US" sz="2000" dirty="0" smtClean="0">
              <a:solidFill>
                <a:schemeClr val="tx1"/>
              </a:solidFill>
            </a:rPr>
            <a:t>研究支援</a:t>
          </a:r>
          <a:endParaRPr kumimoji="1" lang="ja-JP" altLang="en-US" sz="2000" dirty="0">
            <a:solidFill>
              <a:schemeClr val="tx1"/>
            </a:solidFill>
          </a:endParaRPr>
        </a:p>
      </dgm:t>
    </dgm:pt>
    <dgm:pt modelId="{529AB23A-6BE3-4EDF-BB2F-BDCBFCBC44F1}" type="parTrans" cxnId="{D956DFC4-6F2B-4DE7-82EA-999631C81E45}">
      <dgm:prSet/>
      <dgm:spPr/>
      <dgm:t>
        <a:bodyPr/>
        <a:lstStyle/>
        <a:p>
          <a:endParaRPr kumimoji="1" lang="ja-JP" altLang="en-US"/>
        </a:p>
      </dgm:t>
    </dgm:pt>
    <dgm:pt modelId="{7D0FE565-A7CB-4016-A14E-678501537291}" type="sibTrans" cxnId="{D956DFC4-6F2B-4DE7-82EA-999631C81E45}">
      <dgm:prSet/>
      <dgm:spPr/>
      <dgm:t>
        <a:bodyPr/>
        <a:lstStyle/>
        <a:p>
          <a:endParaRPr kumimoji="1" lang="ja-JP" altLang="en-US"/>
        </a:p>
      </dgm:t>
    </dgm:pt>
    <dgm:pt modelId="{62B043AE-F9AA-43C9-A4F9-1C5AEE0623B5}">
      <dgm:prSet custT="1"/>
      <dgm:spPr/>
      <dgm:t>
        <a:bodyPr/>
        <a:lstStyle/>
        <a:p>
          <a:r>
            <a:rPr kumimoji="1" lang="ja-JP" altLang="en-US" sz="2000" dirty="0" smtClean="0">
              <a:solidFill>
                <a:schemeClr val="tx1"/>
              </a:solidFill>
            </a:rPr>
            <a:t>女性医師活動支援</a:t>
          </a:r>
          <a:endParaRPr kumimoji="1" lang="ja-JP" altLang="en-US" sz="2000" dirty="0">
            <a:solidFill>
              <a:schemeClr val="tx1"/>
            </a:solidFill>
          </a:endParaRPr>
        </a:p>
      </dgm:t>
    </dgm:pt>
    <dgm:pt modelId="{A0E58EFF-EBBC-4E99-8885-02D87799B1F0}" type="parTrans" cxnId="{812BE804-0E71-453B-B9A4-C40A216780E2}">
      <dgm:prSet/>
      <dgm:spPr/>
      <dgm:t>
        <a:bodyPr/>
        <a:lstStyle/>
        <a:p>
          <a:endParaRPr kumimoji="1" lang="ja-JP" altLang="en-US"/>
        </a:p>
      </dgm:t>
    </dgm:pt>
    <dgm:pt modelId="{89484A8B-AA69-4FEF-8242-F2B097B5388A}" type="sibTrans" cxnId="{812BE804-0E71-453B-B9A4-C40A216780E2}">
      <dgm:prSet/>
      <dgm:spPr/>
      <dgm:t>
        <a:bodyPr/>
        <a:lstStyle/>
        <a:p>
          <a:endParaRPr kumimoji="1" lang="ja-JP" altLang="en-US"/>
        </a:p>
      </dgm:t>
    </dgm:pt>
    <dgm:pt modelId="{7184DB71-FD19-416E-981E-4D1F2A843140}">
      <dgm:prSet custT="1"/>
      <dgm:spPr/>
      <dgm:t>
        <a:bodyPr/>
        <a:lstStyle/>
        <a:p>
          <a:r>
            <a:rPr kumimoji="1" lang="ja-JP" altLang="en-US" sz="2000" dirty="0" smtClean="0">
              <a:solidFill>
                <a:schemeClr val="tx1"/>
              </a:solidFill>
            </a:rPr>
            <a:t>海外留学</a:t>
          </a:r>
          <a:endParaRPr kumimoji="1" lang="en-US" altLang="ja-JP" sz="2000" dirty="0" smtClean="0">
            <a:solidFill>
              <a:schemeClr val="tx1"/>
            </a:solidFill>
          </a:endParaRPr>
        </a:p>
        <a:p>
          <a:r>
            <a:rPr kumimoji="1" lang="ja-JP" altLang="en-US" sz="2000" dirty="0" smtClean="0">
              <a:solidFill>
                <a:schemeClr val="tx1"/>
              </a:solidFill>
            </a:rPr>
            <a:t>支援</a:t>
          </a:r>
          <a:endParaRPr kumimoji="1" lang="ja-JP" altLang="en-US" sz="2000" dirty="0">
            <a:solidFill>
              <a:schemeClr val="tx1"/>
            </a:solidFill>
          </a:endParaRPr>
        </a:p>
      </dgm:t>
    </dgm:pt>
    <dgm:pt modelId="{F5F0161C-3AF5-4C52-B06E-36E17B364118}" type="parTrans" cxnId="{AB4F339E-B34D-4E82-9A7D-B7089EE6992F}">
      <dgm:prSet/>
      <dgm:spPr/>
      <dgm:t>
        <a:bodyPr/>
        <a:lstStyle/>
        <a:p>
          <a:endParaRPr kumimoji="1" lang="ja-JP" altLang="en-US"/>
        </a:p>
      </dgm:t>
    </dgm:pt>
    <dgm:pt modelId="{4E46080F-192E-4DFC-9233-36DA3697B8C1}" type="sibTrans" cxnId="{AB4F339E-B34D-4E82-9A7D-B7089EE6992F}">
      <dgm:prSet/>
      <dgm:spPr/>
      <dgm:t>
        <a:bodyPr/>
        <a:lstStyle/>
        <a:p>
          <a:endParaRPr kumimoji="1" lang="ja-JP" altLang="en-US"/>
        </a:p>
      </dgm:t>
    </dgm:pt>
    <dgm:pt modelId="{BD0471C2-43C6-4D02-B735-A2D4AEA48783}">
      <dgm:prSet custT="1"/>
      <dgm:spPr/>
      <dgm:t>
        <a:bodyPr/>
        <a:lstStyle/>
        <a:p>
          <a:r>
            <a:rPr kumimoji="1" lang="ja-JP" altLang="en-US" sz="2000" dirty="0" smtClean="0">
              <a:solidFill>
                <a:schemeClr val="tx1"/>
              </a:solidFill>
            </a:rPr>
            <a:t>救急科</a:t>
          </a:r>
          <a:endParaRPr kumimoji="1" lang="en-US" altLang="ja-JP" sz="2000" dirty="0" smtClean="0">
            <a:solidFill>
              <a:schemeClr val="tx1"/>
            </a:solidFill>
          </a:endParaRPr>
        </a:p>
        <a:p>
          <a:r>
            <a:rPr kumimoji="1" lang="ja-JP" altLang="en-US" sz="2000" dirty="0" smtClean="0">
              <a:solidFill>
                <a:schemeClr val="tx1"/>
              </a:solidFill>
            </a:rPr>
            <a:t>専門医</a:t>
          </a:r>
          <a:endParaRPr kumimoji="1" lang="en-US" altLang="ja-JP" sz="2000" dirty="0" smtClean="0">
            <a:solidFill>
              <a:schemeClr val="tx1"/>
            </a:solidFill>
          </a:endParaRPr>
        </a:p>
        <a:p>
          <a:r>
            <a:rPr kumimoji="1" lang="ja-JP" altLang="en-US" sz="2000" dirty="0" smtClean="0">
              <a:solidFill>
                <a:schemeClr val="tx1"/>
              </a:solidFill>
            </a:rPr>
            <a:t>取得</a:t>
          </a:r>
        </a:p>
      </dgm:t>
    </dgm:pt>
    <dgm:pt modelId="{D9E034CA-DFC6-4C74-B61B-9E74D92D1251}" type="parTrans" cxnId="{6BBF9056-5125-4180-B2C9-CABA09CE565E}">
      <dgm:prSet/>
      <dgm:spPr/>
      <dgm:t>
        <a:bodyPr/>
        <a:lstStyle/>
        <a:p>
          <a:endParaRPr kumimoji="1" lang="ja-JP" altLang="en-US"/>
        </a:p>
      </dgm:t>
    </dgm:pt>
    <dgm:pt modelId="{D3717D69-BFF7-4554-88DD-839B26E97ED4}" type="sibTrans" cxnId="{6BBF9056-5125-4180-B2C9-CABA09CE565E}">
      <dgm:prSet/>
      <dgm:spPr/>
      <dgm:t>
        <a:bodyPr/>
        <a:lstStyle/>
        <a:p>
          <a:endParaRPr kumimoji="1" lang="ja-JP" altLang="en-US"/>
        </a:p>
      </dgm:t>
    </dgm:pt>
    <dgm:pt modelId="{9B8E54DF-B2EE-4F32-A606-6B1C4E4348B9}">
      <dgm:prSet phldrT="[テキスト]" custT="1"/>
      <dgm:spPr/>
      <dgm:t>
        <a:bodyPr/>
        <a:lstStyle/>
        <a:p>
          <a:r>
            <a:rPr kumimoji="1" lang="ja-JP" altLang="en-US" sz="2000" dirty="0" smtClean="0">
              <a:solidFill>
                <a:schemeClr val="tx1"/>
              </a:solidFill>
            </a:rPr>
            <a:t>サブスペシャリティー</a:t>
          </a:r>
          <a:endParaRPr kumimoji="1" lang="ja-JP" altLang="en-US" sz="2000" dirty="0">
            <a:solidFill>
              <a:schemeClr val="tx1"/>
            </a:solidFill>
          </a:endParaRPr>
        </a:p>
      </dgm:t>
    </dgm:pt>
    <dgm:pt modelId="{96FFD63D-488D-4519-97C3-50063125F6C9}" type="sibTrans" cxnId="{0BE91FC0-FE91-4BDC-A037-45E2354965A7}">
      <dgm:prSet/>
      <dgm:spPr/>
      <dgm:t>
        <a:bodyPr/>
        <a:lstStyle/>
        <a:p>
          <a:endParaRPr kumimoji="1" lang="ja-JP" altLang="en-US"/>
        </a:p>
      </dgm:t>
    </dgm:pt>
    <dgm:pt modelId="{DEF3E8F9-51BE-4069-BCDF-5DA65315E93D}" type="parTrans" cxnId="{0BE91FC0-FE91-4BDC-A037-45E2354965A7}">
      <dgm:prSet/>
      <dgm:spPr/>
      <dgm:t>
        <a:bodyPr/>
        <a:lstStyle/>
        <a:p>
          <a:endParaRPr kumimoji="1" lang="ja-JP" altLang="en-US"/>
        </a:p>
      </dgm:t>
    </dgm:pt>
    <dgm:pt modelId="{AD493269-8581-46BD-9075-33D03F32C5D3}" type="pres">
      <dgm:prSet presAssocID="{32FEB9C3-1870-433E-9107-9C4420C87E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698B3DB-7565-40BD-8ECA-310E67EDB621}" type="pres">
      <dgm:prSet presAssocID="{00676A6D-4E5C-43A5-BDE5-BFC17A9F678F}" presName="centerShape" presStyleLbl="node0" presStyleIdx="0" presStyleCnt="1"/>
      <dgm:spPr/>
      <dgm:t>
        <a:bodyPr/>
        <a:lstStyle/>
        <a:p>
          <a:endParaRPr kumimoji="1" lang="ja-JP" altLang="en-US"/>
        </a:p>
      </dgm:t>
    </dgm:pt>
    <dgm:pt modelId="{C0CE75B6-1729-4A38-8B55-B245BEFC8849}" type="pres">
      <dgm:prSet presAssocID="{057DA679-5077-449C-A26A-6FE1CFDB4A9F}" presName="node" presStyleLbl="node1" presStyleIdx="0" presStyleCnt="7" custScaleX="126313" custScaleY="1228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09A46B-EE77-4E33-865D-A8B02BB8BEF7}" type="pres">
      <dgm:prSet presAssocID="{057DA679-5077-449C-A26A-6FE1CFDB4A9F}" presName="dummy" presStyleCnt="0"/>
      <dgm:spPr/>
    </dgm:pt>
    <dgm:pt modelId="{0DA76211-257A-4E90-B310-77258DD98FAA}" type="pres">
      <dgm:prSet presAssocID="{6C8C9BB4-4AC6-49A0-8A6A-BFA48DB6DBBA}" presName="sibTrans" presStyleLbl="sibTrans2D1" presStyleIdx="0" presStyleCnt="7"/>
      <dgm:spPr/>
      <dgm:t>
        <a:bodyPr/>
        <a:lstStyle/>
        <a:p>
          <a:endParaRPr kumimoji="1" lang="ja-JP" altLang="en-US"/>
        </a:p>
      </dgm:t>
    </dgm:pt>
    <dgm:pt modelId="{93B48851-CEEF-4DCC-89F0-B90FBBEB6519}" type="pres">
      <dgm:prSet presAssocID="{BD0471C2-43C6-4D02-B735-A2D4AEA48783}" presName="node" presStyleLbl="node1" presStyleIdx="1" presStyleCnt="7" custScaleX="126313" custScaleY="1228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99B2A86-6FC8-41A3-AFF8-67BAF1A21FD2}" type="pres">
      <dgm:prSet presAssocID="{BD0471C2-43C6-4D02-B735-A2D4AEA48783}" presName="dummy" presStyleCnt="0"/>
      <dgm:spPr/>
    </dgm:pt>
    <dgm:pt modelId="{074FEA45-12AD-4874-BFC0-470514B95A24}" type="pres">
      <dgm:prSet presAssocID="{D3717D69-BFF7-4554-88DD-839B26E97ED4}" presName="sibTrans" presStyleLbl="sibTrans2D1" presStyleIdx="1" presStyleCnt="7"/>
      <dgm:spPr/>
      <dgm:t>
        <a:bodyPr/>
        <a:lstStyle/>
        <a:p>
          <a:endParaRPr kumimoji="1" lang="ja-JP" altLang="en-US"/>
        </a:p>
      </dgm:t>
    </dgm:pt>
    <dgm:pt modelId="{306FF886-5013-4FC3-AD9D-6A41C3B432A8}" type="pres">
      <dgm:prSet presAssocID="{62B043AE-F9AA-43C9-A4F9-1C5AEE0623B5}" presName="node" presStyleLbl="node1" presStyleIdx="2" presStyleCnt="7" custScaleX="126313" custScaleY="1228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81D5943-C1E9-4E8B-8073-015482F73511}" type="pres">
      <dgm:prSet presAssocID="{62B043AE-F9AA-43C9-A4F9-1C5AEE0623B5}" presName="dummy" presStyleCnt="0"/>
      <dgm:spPr/>
    </dgm:pt>
    <dgm:pt modelId="{56405E26-E3D6-4352-904E-749A418D6BB5}" type="pres">
      <dgm:prSet presAssocID="{89484A8B-AA69-4FEF-8242-F2B097B5388A}" presName="sibTrans" presStyleLbl="sibTrans2D1" presStyleIdx="2" presStyleCnt="7"/>
      <dgm:spPr/>
      <dgm:t>
        <a:bodyPr/>
        <a:lstStyle/>
        <a:p>
          <a:endParaRPr kumimoji="1" lang="ja-JP" altLang="en-US"/>
        </a:p>
      </dgm:t>
    </dgm:pt>
    <dgm:pt modelId="{69FE2FFD-B58E-472C-A619-913AC2EABC78}" type="pres">
      <dgm:prSet presAssocID="{7184DB71-FD19-416E-981E-4D1F2A843140}" presName="node" presStyleLbl="node1" presStyleIdx="3" presStyleCnt="7" custScaleX="126313" custScaleY="1228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165D6F0-6ED5-47BC-8B2F-05A0C2C0869E}" type="pres">
      <dgm:prSet presAssocID="{7184DB71-FD19-416E-981E-4D1F2A843140}" presName="dummy" presStyleCnt="0"/>
      <dgm:spPr/>
    </dgm:pt>
    <dgm:pt modelId="{14D7DDEC-C56C-4028-BF18-D6652C3FC27A}" type="pres">
      <dgm:prSet presAssocID="{4E46080F-192E-4DFC-9233-36DA3697B8C1}" presName="sibTrans" presStyleLbl="sibTrans2D1" presStyleIdx="3" presStyleCnt="7"/>
      <dgm:spPr/>
      <dgm:t>
        <a:bodyPr/>
        <a:lstStyle/>
        <a:p>
          <a:endParaRPr kumimoji="1" lang="ja-JP" altLang="en-US"/>
        </a:p>
      </dgm:t>
    </dgm:pt>
    <dgm:pt modelId="{20871944-22B2-4FD3-96FA-3DC3EE432B61}" type="pres">
      <dgm:prSet presAssocID="{9B8E54DF-B2EE-4F32-A606-6B1C4E4348B9}" presName="node" presStyleLbl="node1" presStyleIdx="4" presStyleCnt="7" custScaleX="126313" custScaleY="1228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3291EA3-6924-4F71-8622-044DE2DA49AE}" type="pres">
      <dgm:prSet presAssocID="{9B8E54DF-B2EE-4F32-A606-6B1C4E4348B9}" presName="dummy" presStyleCnt="0"/>
      <dgm:spPr/>
    </dgm:pt>
    <dgm:pt modelId="{211E5102-69FE-493A-A8C3-3E8152252D1A}" type="pres">
      <dgm:prSet presAssocID="{96FFD63D-488D-4519-97C3-50063125F6C9}" presName="sibTrans" presStyleLbl="sibTrans2D1" presStyleIdx="4" presStyleCnt="7"/>
      <dgm:spPr/>
      <dgm:t>
        <a:bodyPr/>
        <a:lstStyle/>
        <a:p>
          <a:endParaRPr kumimoji="1" lang="ja-JP" altLang="en-US"/>
        </a:p>
      </dgm:t>
    </dgm:pt>
    <dgm:pt modelId="{47272C4A-800F-4732-A342-FF18E83D22E3}" type="pres">
      <dgm:prSet presAssocID="{A1F0E89F-D79F-4116-A31A-CB2D12C94CE0}" presName="node" presStyleLbl="node1" presStyleIdx="5" presStyleCnt="7" custScaleX="126313" custScaleY="1228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1BA4AC-BE9C-4C31-8500-DB44C2BFBAE6}" type="pres">
      <dgm:prSet presAssocID="{A1F0E89F-D79F-4116-A31A-CB2D12C94CE0}" presName="dummy" presStyleCnt="0"/>
      <dgm:spPr/>
    </dgm:pt>
    <dgm:pt modelId="{F309ABBE-0285-4293-86F1-BA1C013C608F}" type="pres">
      <dgm:prSet presAssocID="{38F28CD7-9E86-4E90-8FCD-D68E7A243D60}" presName="sibTrans" presStyleLbl="sibTrans2D1" presStyleIdx="5" presStyleCnt="7"/>
      <dgm:spPr/>
      <dgm:t>
        <a:bodyPr/>
        <a:lstStyle/>
        <a:p>
          <a:endParaRPr kumimoji="1" lang="ja-JP" altLang="en-US"/>
        </a:p>
      </dgm:t>
    </dgm:pt>
    <dgm:pt modelId="{1E12D228-A655-4B44-A84F-D9F338C0DC6F}" type="pres">
      <dgm:prSet presAssocID="{6FE69630-49D2-45F6-A64B-1F1F605D1665}" presName="node" presStyleLbl="node1" presStyleIdx="6" presStyleCnt="7" custScaleX="126313" custScaleY="12284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F32C104-C843-498B-9304-AF39415D1DF8}" type="pres">
      <dgm:prSet presAssocID="{6FE69630-49D2-45F6-A64B-1F1F605D1665}" presName="dummy" presStyleCnt="0"/>
      <dgm:spPr/>
    </dgm:pt>
    <dgm:pt modelId="{3D797207-406F-4DB1-A36F-B3D1094D0CB9}" type="pres">
      <dgm:prSet presAssocID="{7D0FE565-A7CB-4016-A14E-678501537291}" presName="sibTrans" presStyleLbl="sibTrans2D1" presStyleIdx="6" presStyleCnt="7"/>
      <dgm:spPr/>
      <dgm:t>
        <a:bodyPr/>
        <a:lstStyle/>
        <a:p>
          <a:endParaRPr kumimoji="1" lang="ja-JP" altLang="en-US"/>
        </a:p>
      </dgm:t>
    </dgm:pt>
  </dgm:ptLst>
  <dgm:cxnLst>
    <dgm:cxn modelId="{287B3930-0EE7-4FFF-A170-6DAC29401429}" type="presOf" srcId="{7184DB71-FD19-416E-981E-4D1F2A843140}" destId="{69FE2FFD-B58E-472C-A619-913AC2EABC78}" srcOrd="0" destOrd="0" presId="urn:microsoft.com/office/officeart/2005/8/layout/radial6"/>
    <dgm:cxn modelId="{E2987247-FA12-480E-800E-5977F0C9BC5B}" type="presOf" srcId="{BD0471C2-43C6-4D02-B735-A2D4AEA48783}" destId="{93B48851-CEEF-4DCC-89F0-B90FBBEB6519}" srcOrd="0" destOrd="0" presId="urn:microsoft.com/office/officeart/2005/8/layout/radial6"/>
    <dgm:cxn modelId="{82A0F38B-7B8D-4A1B-840A-7F6EEB63AADC}" type="presOf" srcId="{6FE69630-49D2-45F6-A64B-1F1F605D1665}" destId="{1E12D228-A655-4B44-A84F-D9F338C0DC6F}" srcOrd="0" destOrd="0" presId="urn:microsoft.com/office/officeart/2005/8/layout/radial6"/>
    <dgm:cxn modelId="{CC10DEA8-2AAB-447C-A449-2C0F83EB65F4}" srcId="{00676A6D-4E5C-43A5-BDE5-BFC17A9F678F}" destId="{A1F0E89F-D79F-4116-A31A-CB2D12C94CE0}" srcOrd="5" destOrd="0" parTransId="{B255334D-4AAD-446C-9A37-763B69CAFF34}" sibTransId="{38F28CD7-9E86-4E90-8FCD-D68E7A243D60}"/>
    <dgm:cxn modelId="{AB4F339E-B34D-4E82-9A7D-B7089EE6992F}" srcId="{00676A6D-4E5C-43A5-BDE5-BFC17A9F678F}" destId="{7184DB71-FD19-416E-981E-4D1F2A843140}" srcOrd="3" destOrd="0" parTransId="{F5F0161C-3AF5-4C52-B06E-36E17B364118}" sibTransId="{4E46080F-192E-4DFC-9233-36DA3697B8C1}"/>
    <dgm:cxn modelId="{1EFEDFCC-F31E-4D30-846E-D042A7387B5A}" type="presOf" srcId="{38F28CD7-9E86-4E90-8FCD-D68E7A243D60}" destId="{F309ABBE-0285-4293-86F1-BA1C013C608F}" srcOrd="0" destOrd="0" presId="urn:microsoft.com/office/officeart/2005/8/layout/radial6"/>
    <dgm:cxn modelId="{FE1F5162-48F6-46B9-8479-639653BEEB6B}" type="presOf" srcId="{96FFD63D-488D-4519-97C3-50063125F6C9}" destId="{211E5102-69FE-493A-A8C3-3E8152252D1A}" srcOrd="0" destOrd="0" presId="urn:microsoft.com/office/officeart/2005/8/layout/radial6"/>
    <dgm:cxn modelId="{3CE15558-C6AE-45D2-849F-579EC7A093BA}" type="presOf" srcId="{62B043AE-F9AA-43C9-A4F9-1C5AEE0623B5}" destId="{306FF886-5013-4FC3-AD9D-6A41C3B432A8}" srcOrd="0" destOrd="0" presId="urn:microsoft.com/office/officeart/2005/8/layout/radial6"/>
    <dgm:cxn modelId="{0BE91FC0-FE91-4BDC-A037-45E2354965A7}" srcId="{00676A6D-4E5C-43A5-BDE5-BFC17A9F678F}" destId="{9B8E54DF-B2EE-4F32-A606-6B1C4E4348B9}" srcOrd="4" destOrd="0" parTransId="{DEF3E8F9-51BE-4069-BCDF-5DA65315E93D}" sibTransId="{96FFD63D-488D-4519-97C3-50063125F6C9}"/>
    <dgm:cxn modelId="{C61E7CA1-6846-43EC-A31A-81BD1C9990A3}" type="presOf" srcId="{A1F0E89F-D79F-4116-A31A-CB2D12C94CE0}" destId="{47272C4A-800F-4732-A342-FF18E83D22E3}" srcOrd="0" destOrd="0" presId="urn:microsoft.com/office/officeart/2005/8/layout/radial6"/>
    <dgm:cxn modelId="{0AE577FB-5B1E-410D-900C-4DE8DD326207}" srcId="{00676A6D-4E5C-43A5-BDE5-BFC17A9F678F}" destId="{057DA679-5077-449C-A26A-6FE1CFDB4A9F}" srcOrd="0" destOrd="0" parTransId="{1AD28D14-0D3B-4B3D-B82D-9F19C91A2F12}" sibTransId="{6C8C9BB4-4AC6-49A0-8A6A-BFA48DB6DBBA}"/>
    <dgm:cxn modelId="{D6F3C3E9-DEB4-4F83-8D2A-8FF8167AA66E}" type="presOf" srcId="{6C8C9BB4-4AC6-49A0-8A6A-BFA48DB6DBBA}" destId="{0DA76211-257A-4E90-B310-77258DD98FAA}" srcOrd="0" destOrd="0" presId="urn:microsoft.com/office/officeart/2005/8/layout/radial6"/>
    <dgm:cxn modelId="{EC5CB1B8-5354-45C2-B7C8-06218A59CF90}" type="presOf" srcId="{32FEB9C3-1870-433E-9107-9C4420C87E73}" destId="{AD493269-8581-46BD-9075-33D03F32C5D3}" srcOrd="0" destOrd="0" presId="urn:microsoft.com/office/officeart/2005/8/layout/radial6"/>
    <dgm:cxn modelId="{80066F1F-6449-4E02-8F1C-C8B0F40833DA}" type="presOf" srcId="{057DA679-5077-449C-A26A-6FE1CFDB4A9F}" destId="{C0CE75B6-1729-4A38-8B55-B245BEFC8849}" srcOrd="0" destOrd="0" presId="urn:microsoft.com/office/officeart/2005/8/layout/radial6"/>
    <dgm:cxn modelId="{76CA8D10-0E1F-4E43-A8FE-23BA9D1633AA}" type="presOf" srcId="{D3717D69-BFF7-4554-88DD-839B26E97ED4}" destId="{074FEA45-12AD-4874-BFC0-470514B95A24}" srcOrd="0" destOrd="0" presId="urn:microsoft.com/office/officeart/2005/8/layout/radial6"/>
    <dgm:cxn modelId="{6F84BB96-CACE-4D77-805E-CF4BBCE8F725}" srcId="{32FEB9C3-1870-433E-9107-9C4420C87E73}" destId="{00676A6D-4E5C-43A5-BDE5-BFC17A9F678F}" srcOrd="0" destOrd="0" parTransId="{E0ED4DE8-6A24-4226-B40E-6467ED602857}" sibTransId="{8033C2E8-7BCD-4DFC-BA18-492B0F50996E}"/>
    <dgm:cxn modelId="{630CBEE3-BC4C-4247-8C83-00DE3A7C0A3B}" type="presOf" srcId="{4E46080F-192E-4DFC-9233-36DA3697B8C1}" destId="{14D7DDEC-C56C-4028-BF18-D6652C3FC27A}" srcOrd="0" destOrd="0" presId="urn:microsoft.com/office/officeart/2005/8/layout/radial6"/>
    <dgm:cxn modelId="{B19995EE-158F-4926-9D94-BC105F589DF9}" type="presOf" srcId="{9B8E54DF-B2EE-4F32-A606-6B1C4E4348B9}" destId="{20871944-22B2-4FD3-96FA-3DC3EE432B61}" srcOrd="0" destOrd="0" presId="urn:microsoft.com/office/officeart/2005/8/layout/radial6"/>
    <dgm:cxn modelId="{D956DFC4-6F2B-4DE7-82EA-999631C81E45}" srcId="{00676A6D-4E5C-43A5-BDE5-BFC17A9F678F}" destId="{6FE69630-49D2-45F6-A64B-1F1F605D1665}" srcOrd="6" destOrd="0" parTransId="{529AB23A-6BE3-4EDF-BB2F-BDCBFCBC44F1}" sibTransId="{7D0FE565-A7CB-4016-A14E-678501537291}"/>
    <dgm:cxn modelId="{812BE804-0E71-453B-B9A4-C40A216780E2}" srcId="{00676A6D-4E5C-43A5-BDE5-BFC17A9F678F}" destId="{62B043AE-F9AA-43C9-A4F9-1C5AEE0623B5}" srcOrd="2" destOrd="0" parTransId="{A0E58EFF-EBBC-4E99-8885-02D87799B1F0}" sibTransId="{89484A8B-AA69-4FEF-8242-F2B097B5388A}"/>
    <dgm:cxn modelId="{776572EC-A9CB-4FF4-807F-F8F7532687FF}" type="presOf" srcId="{00676A6D-4E5C-43A5-BDE5-BFC17A9F678F}" destId="{6698B3DB-7565-40BD-8ECA-310E67EDB621}" srcOrd="0" destOrd="0" presId="urn:microsoft.com/office/officeart/2005/8/layout/radial6"/>
    <dgm:cxn modelId="{6BBF9056-5125-4180-B2C9-CABA09CE565E}" srcId="{00676A6D-4E5C-43A5-BDE5-BFC17A9F678F}" destId="{BD0471C2-43C6-4D02-B735-A2D4AEA48783}" srcOrd="1" destOrd="0" parTransId="{D9E034CA-DFC6-4C74-B61B-9E74D92D1251}" sibTransId="{D3717D69-BFF7-4554-88DD-839B26E97ED4}"/>
    <dgm:cxn modelId="{64EC1B8C-AA65-4B39-9C2C-05C4577AB24F}" type="presOf" srcId="{7D0FE565-A7CB-4016-A14E-678501537291}" destId="{3D797207-406F-4DB1-A36F-B3D1094D0CB9}" srcOrd="0" destOrd="0" presId="urn:microsoft.com/office/officeart/2005/8/layout/radial6"/>
    <dgm:cxn modelId="{B13EA890-9970-4116-A70F-0A02B11CE4A2}" type="presOf" srcId="{89484A8B-AA69-4FEF-8242-F2B097B5388A}" destId="{56405E26-E3D6-4352-904E-749A418D6BB5}" srcOrd="0" destOrd="0" presId="urn:microsoft.com/office/officeart/2005/8/layout/radial6"/>
    <dgm:cxn modelId="{7434BE86-FA79-4B88-8C54-A5E40752843D}" type="presParOf" srcId="{AD493269-8581-46BD-9075-33D03F32C5D3}" destId="{6698B3DB-7565-40BD-8ECA-310E67EDB621}" srcOrd="0" destOrd="0" presId="urn:microsoft.com/office/officeart/2005/8/layout/radial6"/>
    <dgm:cxn modelId="{3F6BA2E9-0F02-426B-9782-83D817274C71}" type="presParOf" srcId="{AD493269-8581-46BD-9075-33D03F32C5D3}" destId="{C0CE75B6-1729-4A38-8B55-B245BEFC8849}" srcOrd="1" destOrd="0" presId="urn:microsoft.com/office/officeart/2005/8/layout/radial6"/>
    <dgm:cxn modelId="{F48CE238-0DF3-418A-9AA1-A729AC173568}" type="presParOf" srcId="{AD493269-8581-46BD-9075-33D03F32C5D3}" destId="{7009A46B-EE77-4E33-865D-A8B02BB8BEF7}" srcOrd="2" destOrd="0" presId="urn:microsoft.com/office/officeart/2005/8/layout/radial6"/>
    <dgm:cxn modelId="{E7EBB17F-969D-403E-A3A5-2F179DDFCB33}" type="presParOf" srcId="{AD493269-8581-46BD-9075-33D03F32C5D3}" destId="{0DA76211-257A-4E90-B310-77258DD98FAA}" srcOrd="3" destOrd="0" presId="urn:microsoft.com/office/officeart/2005/8/layout/radial6"/>
    <dgm:cxn modelId="{D662EA4E-2DDF-4BD7-A646-B1184B6E79D2}" type="presParOf" srcId="{AD493269-8581-46BD-9075-33D03F32C5D3}" destId="{93B48851-CEEF-4DCC-89F0-B90FBBEB6519}" srcOrd="4" destOrd="0" presId="urn:microsoft.com/office/officeart/2005/8/layout/radial6"/>
    <dgm:cxn modelId="{D44BE107-280C-4C74-A7BD-8B8787432B7F}" type="presParOf" srcId="{AD493269-8581-46BD-9075-33D03F32C5D3}" destId="{399B2A86-6FC8-41A3-AFF8-67BAF1A21FD2}" srcOrd="5" destOrd="0" presId="urn:microsoft.com/office/officeart/2005/8/layout/radial6"/>
    <dgm:cxn modelId="{1876271B-81E4-4DFC-B7C8-A2C4F9B46DEA}" type="presParOf" srcId="{AD493269-8581-46BD-9075-33D03F32C5D3}" destId="{074FEA45-12AD-4874-BFC0-470514B95A24}" srcOrd="6" destOrd="0" presId="urn:microsoft.com/office/officeart/2005/8/layout/radial6"/>
    <dgm:cxn modelId="{A8B6E1C9-5467-44F9-A39B-BA2034D9E8DF}" type="presParOf" srcId="{AD493269-8581-46BD-9075-33D03F32C5D3}" destId="{306FF886-5013-4FC3-AD9D-6A41C3B432A8}" srcOrd="7" destOrd="0" presId="urn:microsoft.com/office/officeart/2005/8/layout/radial6"/>
    <dgm:cxn modelId="{5B4ED1DF-DB3E-4EE4-BA9D-6D9E6DB4B5B1}" type="presParOf" srcId="{AD493269-8581-46BD-9075-33D03F32C5D3}" destId="{581D5943-C1E9-4E8B-8073-015482F73511}" srcOrd="8" destOrd="0" presId="urn:microsoft.com/office/officeart/2005/8/layout/radial6"/>
    <dgm:cxn modelId="{86F7EDF7-F609-43B2-90F2-BD0D2E66F022}" type="presParOf" srcId="{AD493269-8581-46BD-9075-33D03F32C5D3}" destId="{56405E26-E3D6-4352-904E-749A418D6BB5}" srcOrd="9" destOrd="0" presId="urn:microsoft.com/office/officeart/2005/8/layout/radial6"/>
    <dgm:cxn modelId="{4A259C16-8AC1-4D3A-B212-146363FF70DA}" type="presParOf" srcId="{AD493269-8581-46BD-9075-33D03F32C5D3}" destId="{69FE2FFD-B58E-472C-A619-913AC2EABC78}" srcOrd="10" destOrd="0" presId="urn:microsoft.com/office/officeart/2005/8/layout/radial6"/>
    <dgm:cxn modelId="{14B772E1-188B-4D3B-B81D-0819A1099045}" type="presParOf" srcId="{AD493269-8581-46BD-9075-33D03F32C5D3}" destId="{A165D6F0-6ED5-47BC-8B2F-05A0C2C0869E}" srcOrd="11" destOrd="0" presId="urn:microsoft.com/office/officeart/2005/8/layout/radial6"/>
    <dgm:cxn modelId="{81BCD426-7FD8-4769-AE1C-64C8FC0F804B}" type="presParOf" srcId="{AD493269-8581-46BD-9075-33D03F32C5D3}" destId="{14D7DDEC-C56C-4028-BF18-D6652C3FC27A}" srcOrd="12" destOrd="0" presId="urn:microsoft.com/office/officeart/2005/8/layout/radial6"/>
    <dgm:cxn modelId="{A1A0F459-E70F-43BE-96C3-176663D8AFE0}" type="presParOf" srcId="{AD493269-8581-46BD-9075-33D03F32C5D3}" destId="{20871944-22B2-4FD3-96FA-3DC3EE432B61}" srcOrd="13" destOrd="0" presId="urn:microsoft.com/office/officeart/2005/8/layout/radial6"/>
    <dgm:cxn modelId="{F4897814-4C4B-4603-A596-8DCEFE9EF2E9}" type="presParOf" srcId="{AD493269-8581-46BD-9075-33D03F32C5D3}" destId="{13291EA3-6924-4F71-8622-044DE2DA49AE}" srcOrd="14" destOrd="0" presId="urn:microsoft.com/office/officeart/2005/8/layout/radial6"/>
    <dgm:cxn modelId="{6EC1489C-45D3-4793-A17D-27E8FAF94633}" type="presParOf" srcId="{AD493269-8581-46BD-9075-33D03F32C5D3}" destId="{211E5102-69FE-493A-A8C3-3E8152252D1A}" srcOrd="15" destOrd="0" presId="urn:microsoft.com/office/officeart/2005/8/layout/radial6"/>
    <dgm:cxn modelId="{289FF95C-E560-4B35-B5FD-B40D5DA5D939}" type="presParOf" srcId="{AD493269-8581-46BD-9075-33D03F32C5D3}" destId="{47272C4A-800F-4732-A342-FF18E83D22E3}" srcOrd="16" destOrd="0" presId="urn:microsoft.com/office/officeart/2005/8/layout/radial6"/>
    <dgm:cxn modelId="{6AF83B1F-B55F-4614-9058-65E962691EC1}" type="presParOf" srcId="{AD493269-8581-46BD-9075-33D03F32C5D3}" destId="{DF1BA4AC-BE9C-4C31-8500-DB44C2BFBAE6}" srcOrd="17" destOrd="0" presId="urn:microsoft.com/office/officeart/2005/8/layout/radial6"/>
    <dgm:cxn modelId="{264AFFED-9172-41EE-B943-33F0914A451B}" type="presParOf" srcId="{AD493269-8581-46BD-9075-33D03F32C5D3}" destId="{F309ABBE-0285-4293-86F1-BA1C013C608F}" srcOrd="18" destOrd="0" presId="urn:microsoft.com/office/officeart/2005/8/layout/radial6"/>
    <dgm:cxn modelId="{CC48B7EC-2C07-4D76-A618-4401F27581B2}" type="presParOf" srcId="{AD493269-8581-46BD-9075-33D03F32C5D3}" destId="{1E12D228-A655-4B44-A84F-D9F338C0DC6F}" srcOrd="19" destOrd="0" presId="urn:microsoft.com/office/officeart/2005/8/layout/radial6"/>
    <dgm:cxn modelId="{D4B09085-B96D-4683-B484-2F4B40E7D354}" type="presParOf" srcId="{AD493269-8581-46BD-9075-33D03F32C5D3}" destId="{FF32C104-C843-498B-9304-AF39415D1DF8}" srcOrd="20" destOrd="0" presId="urn:microsoft.com/office/officeart/2005/8/layout/radial6"/>
    <dgm:cxn modelId="{FBEBA1D6-4C3B-4758-B432-CA30373579DA}" type="presParOf" srcId="{AD493269-8581-46BD-9075-33D03F32C5D3}" destId="{3D797207-406F-4DB1-A36F-B3D1094D0CB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97207-406F-4DB1-A36F-B3D1094D0CB9}">
      <dsp:nvSpPr>
        <dsp:cNvPr id="0" name=""/>
        <dsp:cNvSpPr/>
      </dsp:nvSpPr>
      <dsp:spPr>
        <a:xfrm>
          <a:off x="1470443" y="572734"/>
          <a:ext cx="4547944" cy="4547944"/>
        </a:xfrm>
        <a:prstGeom prst="blockArc">
          <a:avLst>
            <a:gd name="adj1" fmla="val 13114286"/>
            <a:gd name="adj2" fmla="val 16200000"/>
            <a:gd name="adj3" fmla="val 389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9ABBE-0285-4293-86F1-BA1C013C608F}">
      <dsp:nvSpPr>
        <dsp:cNvPr id="0" name=""/>
        <dsp:cNvSpPr/>
      </dsp:nvSpPr>
      <dsp:spPr>
        <a:xfrm>
          <a:off x="1470443" y="572734"/>
          <a:ext cx="4547944" cy="4547944"/>
        </a:xfrm>
        <a:prstGeom prst="blockArc">
          <a:avLst>
            <a:gd name="adj1" fmla="val 10028571"/>
            <a:gd name="adj2" fmla="val 13114286"/>
            <a:gd name="adj3" fmla="val 3898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E5102-69FE-493A-A8C3-3E8152252D1A}">
      <dsp:nvSpPr>
        <dsp:cNvPr id="0" name=""/>
        <dsp:cNvSpPr/>
      </dsp:nvSpPr>
      <dsp:spPr>
        <a:xfrm>
          <a:off x="1470443" y="572734"/>
          <a:ext cx="4547944" cy="4547944"/>
        </a:xfrm>
        <a:prstGeom prst="blockArc">
          <a:avLst>
            <a:gd name="adj1" fmla="val 6942857"/>
            <a:gd name="adj2" fmla="val 10028571"/>
            <a:gd name="adj3" fmla="val 3898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7DDEC-C56C-4028-BF18-D6652C3FC27A}">
      <dsp:nvSpPr>
        <dsp:cNvPr id="0" name=""/>
        <dsp:cNvSpPr/>
      </dsp:nvSpPr>
      <dsp:spPr>
        <a:xfrm>
          <a:off x="1470443" y="572734"/>
          <a:ext cx="4547944" cy="4547944"/>
        </a:xfrm>
        <a:prstGeom prst="blockArc">
          <a:avLst>
            <a:gd name="adj1" fmla="val 3857143"/>
            <a:gd name="adj2" fmla="val 6942857"/>
            <a:gd name="adj3" fmla="val 3898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05E26-E3D6-4352-904E-749A418D6BB5}">
      <dsp:nvSpPr>
        <dsp:cNvPr id="0" name=""/>
        <dsp:cNvSpPr/>
      </dsp:nvSpPr>
      <dsp:spPr>
        <a:xfrm>
          <a:off x="1470443" y="572734"/>
          <a:ext cx="4547944" cy="4547944"/>
        </a:xfrm>
        <a:prstGeom prst="blockArc">
          <a:avLst>
            <a:gd name="adj1" fmla="val 771429"/>
            <a:gd name="adj2" fmla="val 3857143"/>
            <a:gd name="adj3" fmla="val 3898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FEA45-12AD-4874-BFC0-470514B95A24}">
      <dsp:nvSpPr>
        <dsp:cNvPr id="0" name=""/>
        <dsp:cNvSpPr/>
      </dsp:nvSpPr>
      <dsp:spPr>
        <a:xfrm>
          <a:off x="1470443" y="572734"/>
          <a:ext cx="4547944" cy="4547944"/>
        </a:xfrm>
        <a:prstGeom prst="blockArc">
          <a:avLst>
            <a:gd name="adj1" fmla="val 19285714"/>
            <a:gd name="adj2" fmla="val 771429"/>
            <a:gd name="adj3" fmla="val 3898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76211-257A-4E90-B310-77258DD98FAA}">
      <dsp:nvSpPr>
        <dsp:cNvPr id="0" name=""/>
        <dsp:cNvSpPr/>
      </dsp:nvSpPr>
      <dsp:spPr>
        <a:xfrm>
          <a:off x="1470443" y="572734"/>
          <a:ext cx="4547944" cy="4547944"/>
        </a:xfrm>
        <a:prstGeom prst="blockArc">
          <a:avLst>
            <a:gd name="adj1" fmla="val 16200000"/>
            <a:gd name="adj2" fmla="val 19285714"/>
            <a:gd name="adj3" fmla="val 389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8B3DB-7565-40BD-8ECA-310E67EDB621}">
      <dsp:nvSpPr>
        <dsp:cNvPr id="0" name=""/>
        <dsp:cNvSpPr/>
      </dsp:nvSpPr>
      <dsp:spPr>
        <a:xfrm>
          <a:off x="2864990" y="1967280"/>
          <a:ext cx="1758851" cy="17588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 smtClean="0"/>
            <a:t>八王子病院</a:t>
          </a:r>
          <a:r>
            <a:rPr kumimoji="1" lang="en-US" altLang="ja-JP" sz="3000" kern="1200" dirty="0" smtClean="0"/>
            <a:t>ER</a:t>
          </a:r>
          <a:endParaRPr kumimoji="1" lang="ja-JP" altLang="en-US" sz="3000" kern="1200" dirty="0"/>
        </a:p>
      </dsp:txBody>
      <dsp:txXfrm>
        <a:off x="3122568" y="2224858"/>
        <a:ext cx="1243695" cy="1243695"/>
      </dsp:txXfrm>
    </dsp:sp>
    <dsp:sp modelId="{C0CE75B6-1729-4A38-8B55-B245BEFC8849}">
      <dsp:nvSpPr>
        <dsp:cNvPr id="0" name=""/>
        <dsp:cNvSpPr/>
      </dsp:nvSpPr>
      <dsp:spPr>
        <a:xfrm>
          <a:off x="2966835" y="-139149"/>
          <a:ext cx="1555160" cy="15124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</a:rPr>
            <a:t>完全シフト制・週</a:t>
          </a:r>
          <a:r>
            <a:rPr kumimoji="1" lang="en-US" altLang="ja-JP" sz="2000" kern="1200" dirty="0" smtClean="0">
              <a:solidFill>
                <a:schemeClr val="tx1"/>
              </a:solidFill>
            </a:rPr>
            <a:t>40</a:t>
          </a:r>
          <a:r>
            <a:rPr kumimoji="1" lang="ja-JP" altLang="en-US" sz="2000" kern="1200" dirty="0" smtClean="0">
              <a:solidFill>
                <a:schemeClr val="tx1"/>
              </a:solidFill>
            </a:rPr>
            <a:t>時間勤務</a:t>
          </a:r>
          <a:endParaRPr kumimoji="1" lang="ja-JP" altLang="en-US" sz="1800" kern="1200" dirty="0">
            <a:solidFill>
              <a:schemeClr val="tx1"/>
            </a:solidFill>
          </a:endParaRPr>
        </a:p>
      </dsp:txBody>
      <dsp:txXfrm>
        <a:off x="3194583" y="82339"/>
        <a:ext cx="1099664" cy="1069437"/>
      </dsp:txXfrm>
    </dsp:sp>
    <dsp:sp modelId="{93B48851-CEEF-4DCC-89F0-B90FBBEB6519}">
      <dsp:nvSpPr>
        <dsp:cNvPr id="0" name=""/>
        <dsp:cNvSpPr/>
      </dsp:nvSpPr>
      <dsp:spPr>
        <a:xfrm>
          <a:off x="4710045" y="700335"/>
          <a:ext cx="1555160" cy="1512413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</a:rPr>
            <a:t>救急科</a:t>
          </a:r>
          <a:endParaRPr kumimoji="1" lang="en-US" altLang="ja-JP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</a:rPr>
            <a:t>専門医</a:t>
          </a:r>
          <a:endParaRPr kumimoji="1" lang="en-US" altLang="ja-JP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</a:rPr>
            <a:t>取得</a:t>
          </a:r>
        </a:p>
      </dsp:txBody>
      <dsp:txXfrm>
        <a:off x="4937793" y="921823"/>
        <a:ext cx="1099664" cy="1069437"/>
      </dsp:txXfrm>
    </dsp:sp>
    <dsp:sp modelId="{306FF886-5013-4FC3-AD9D-6A41C3B432A8}">
      <dsp:nvSpPr>
        <dsp:cNvPr id="0" name=""/>
        <dsp:cNvSpPr/>
      </dsp:nvSpPr>
      <dsp:spPr>
        <a:xfrm>
          <a:off x="5140582" y="2586643"/>
          <a:ext cx="1555160" cy="1512413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</a:rPr>
            <a:t>女性医師活動支援</a:t>
          </a:r>
          <a:endParaRPr kumimoji="1" lang="ja-JP" altLang="en-US" sz="2000" kern="1200" dirty="0">
            <a:solidFill>
              <a:schemeClr val="tx1"/>
            </a:solidFill>
          </a:endParaRPr>
        </a:p>
      </dsp:txBody>
      <dsp:txXfrm>
        <a:off x="5368330" y="2808131"/>
        <a:ext cx="1099664" cy="1069437"/>
      </dsp:txXfrm>
    </dsp:sp>
    <dsp:sp modelId="{69FE2FFD-B58E-472C-A619-913AC2EABC78}">
      <dsp:nvSpPr>
        <dsp:cNvPr id="0" name=""/>
        <dsp:cNvSpPr/>
      </dsp:nvSpPr>
      <dsp:spPr>
        <a:xfrm>
          <a:off x="3934244" y="4099344"/>
          <a:ext cx="1555160" cy="1512413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</a:rPr>
            <a:t>海外留学</a:t>
          </a:r>
          <a:endParaRPr kumimoji="1" lang="en-US" altLang="ja-JP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</a:rPr>
            <a:t>支援</a:t>
          </a:r>
          <a:endParaRPr kumimoji="1" lang="ja-JP" altLang="en-US" sz="2000" kern="1200" dirty="0">
            <a:solidFill>
              <a:schemeClr val="tx1"/>
            </a:solidFill>
          </a:endParaRPr>
        </a:p>
      </dsp:txBody>
      <dsp:txXfrm>
        <a:off x="4161992" y="4320832"/>
        <a:ext cx="1099664" cy="1069437"/>
      </dsp:txXfrm>
    </dsp:sp>
    <dsp:sp modelId="{20871944-22B2-4FD3-96FA-3DC3EE432B61}">
      <dsp:nvSpPr>
        <dsp:cNvPr id="0" name=""/>
        <dsp:cNvSpPr/>
      </dsp:nvSpPr>
      <dsp:spPr>
        <a:xfrm>
          <a:off x="1999427" y="4099344"/>
          <a:ext cx="1555160" cy="1512413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</a:rPr>
            <a:t>サブスペシャリティー</a:t>
          </a:r>
          <a:endParaRPr kumimoji="1" lang="ja-JP" altLang="en-US" sz="2000" kern="1200" dirty="0">
            <a:solidFill>
              <a:schemeClr val="tx1"/>
            </a:solidFill>
          </a:endParaRPr>
        </a:p>
      </dsp:txBody>
      <dsp:txXfrm>
        <a:off x="2227175" y="4320832"/>
        <a:ext cx="1099664" cy="1069437"/>
      </dsp:txXfrm>
    </dsp:sp>
    <dsp:sp modelId="{47272C4A-800F-4732-A342-FF18E83D22E3}">
      <dsp:nvSpPr>
        <dsp:cNvPr id="0" name=""/>
        <dsp:cNvSpPr/>
      </dsp:nvSpPr>
      <dsp:spPr>
        <a:xfrm>
          <a:off x="793088" y="2586643"/>
          <a:ext cx="1555160" cy="1512413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</a:rPr>
            <a:t>高度救命救急センターの共同研修</a:t>
          </a:r>
          <a:endParaRPr kumimoji="1" lang="ja-JP" altLang="en-US" sz="2000" kern="1200" dirty="0">
            <a:solidFill>
              <a:schemeClr val="tx1"/>
            </a:solidFill>
          </a:endParaRPr>
        </a:p>
      </dsp:txBody>
      <dsp:txXfrm>
        <a:off x="1020836" y="2808131"/>
        <a:ext cx="1099664" cy="1069437"/>
      </dsp:txXfrm>
    </dsp:sp>
    <dsp:sp modelId="{1E12D228-A655-4B44-A84F-D9F338C0DC6F}">
      <dsp:nvSpPr>
        <dsp:cNvPr id="0" name=""/>
        <dsp:cNvSpPr/>
      </dsp:nvSpPr>
      <dsp:spPr>
        <a:xfrm>
          <a:off x="1223625" y="700335"/>
          <a:ext cx="1555160" cy="151241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</a:rPr>
            <a:t>学位取得</a:t>
          </a:r>
          <a:endParaRPr kumimoji="1" lang="en-US" altLang="ja-JP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kern="1200" dirty="0" smtClean="0">
              <a:solidFill>
                <a:schemeClr val="tx1"/>
              </a:solidFill>
            </a:rPr>
            <a:t>研究支援</a:t>
          </a:r>
          <a:endParaRPr kumimoji="1" lang="ja-JP" altLang="en-US" sz="2000" kern="1200" dirty="0">
            <a:solidFill>
              <a:schemeClr val="tx1"/>
            </a:solidFill>
          </a:endParaRPr>
        </a:p>
      </dsp:txBody>
      <dsp:txXfrm>
        <a:off x="1451373" y="921823"/>
        <a:ext cx="1099664" cy="1069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42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43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25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67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11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63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80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53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57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98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92A5-5C18-4378-B1FD-B015AA7C531F}" type="datetimeFigureOut">
              <a:rPr kumimoji="1" lang="ja-JP" altLang="en-US" smtClean="0"/>
              <a:t>2015/08/05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310B-E61F-4824-9D44-0B393C680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85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東海大学医学部付属八王子病院　救命センター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t="10987" r="18830" b="33987"/>
          <a:stretch/>
        </p:blipFill>
        <p:spPr>
          <a:xfrm>
            <a:off x="1588" y="0"/>
            <a:ext cx="9205575" cy="646011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644008" y="6433686"/>
            <a:ext cx="4424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http://er8.med.u-tokai.ac.jp/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2828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10952" y="35201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Take home message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/>
              <a:t>東海大学八王子病院</a:t>
            </a:r>
            <a:r>
              <a:rPr lang="en-US" altLang="ja-JP" sz="2400" dirty="0" smtClean="0"/>
              <a:t>ER</a:t>
            </a:r>
            <a:r>
              <a:rPr lang="ja-JP" altLang="en-US" sz="2400" dirty="0" smtClean="0"/>
              <a:t>は、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あなたの</a:t>
            </a:r>
            <a:r>
              <a:rPr lang="ja-JP" altLang="en-US" sz="4800" dirty="0" smtClean="0"/>
              <a:t>キャリアアップ</a:t>
            </a:r>
            <a:r>
              <a:rPr lang="ja-JP" altLang="en-US" sz="2400" dirty="0" smtClean="0"/>
              <a:t>を</a:t>
            </a:r>
            <a:r>
              <a:rPr lang="ja-JP" altLang="en-US" sz="3600" dirty="0" smtClean="0"/>
              <a:t>約束</a:t>
            </a:r>
            <a:r>
              <a:rPr lang="ja-JP" altLang="en-US" sz="2400" dirty="0" smtClean="0"/>
              <a:t>します。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①　救急医としての</a:t>
            </a:r>
            <a:r>
              <a:rPr lang="ja-JP" altLang="en-US" sz="4000" dirty="0" smtClean="0">
                <a:solidFill>
                  <a:srgbClr val="FF0000"/>
                </a:solidFill>
              </a:rPr>
              <a:t>基礎・足固め</a:t>
            </a:r>
            <a:r>
              <a:rPr lang="ja-JP" altLang="en-US" sz="2800" dirty="0" smtClean="0"/>
              <a:t>ができる。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②　</a:t>
            </a:r>
            <a:r>
              <a:rPr kumimoji="1" lang="ja-JP" altLang="en-US" sz="4000" dirty="0" smtClean="0"/>
              <a:t>資格</a:t>
            </a:r>
            <a:r>
              <a:rPr kumimoji="1" lang="ja-JP" altLang="en-US" sz="2800" dirty="0" smtClean="0"/>
              <a:t>付きの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サブスペシャリティー</a:t>
            </a:r>
            <a:r>
              <a:rPr kumimoji="1" lang="ja-JP" altLang="en-US" sz="2800" dirty="0" smtClean="0"/>
              <a:t>が作れる。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③　</a:t>
            </a:r>
            <a:r>
              <a:rPr lang="ja-JP" altLang="en-US" sz="4400" dirty="0" smtClean="0">
                <a:solidFill>
                  <a:srgbClr val="FF0000"/>
                </a:solidFill>
              </a:rPr>
              <a:t>研究・学位</a:t>
            </a:r>
            <a:r>
              <a:rPr lang="ja-JP" altLang="en-US" sz="4400" dirty="0">
                <a:solidFill>
                  <a:srgbClr val="FF0000"/>
                </a:solidFill>
              </a:rPr>
              <a:t>・</a:t>
            </a:r>
            <a:r>
              <a:rPr lang="ja-JP" altLang="en-US" sz="4400" dirty="0" smtClean="0">
                <a:solidFill>
                  <a:srgbClr val="FF0000"/>
                </a:solidFill>
              </a:rPr>
              <a:t>海外留学</a:t>
            </a:r>
            <a:r>
              <a:rPr lang="ja-JP" altLang="en-US" sz="2800" dirty="0" smtClean="0"/>
              <a:t>をサポートします。</a:t>
            </a:r>
            <a:endParaRPr lang="en-US" altLang="ja-JP" sz="2800" dirty="0" smtClean="0"/>
          </a:p>
          <a:p>
            <a:pPr marL="0" indent="0">
              <a:buNone/>
            </a:pP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58081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新しいスタッフ大募集</a:t>
            </a:r>
            <a:endParaRPr kumimoji="1" lang="ja-JP" altLang="en-US" dirty="0"/>
          </a:p>
        </p:txBody>
      </p:sp>
      <p:pic>
        <p:nvPicPr>
          <p:cNvPr id="4" name="コンテンツ プレースホルダー 3" descr="東海大学医学部付属八王子病院　救命センター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t="28000" r="18436" b="38000"/>
          <a:stretch/>
        </p:blipFill>
        <p:spPr>
          <a:xfrm>
            <a:off x="395536" y="1628800"/>
            <a:ext cx="8513505" cy="369834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131840" y="5877272"/>
            <a:ext cx="6012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興味のある方は是非連絡ください！</a:t>
            </a:r>
            <a:endParaRPr lang="en-US" altLang="ja-JP" sz="2400" dirty="0"/>
          </a:p>
          <a:p>
            <a:r>
              <a:rPr lang="ja-JP" altLang="en-US" sz="2000" dirty="0"/>
              <a:t>救急センター長　井上茂亮　</a:t>
            </a:r>
            <a:r>
              <a:rPr lang="en-US" altLang="ja-JP" sz="2000" dirty="0"/>
              <a:t>caf55000@gmail.com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543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東海大学医学部付属八王子病院　救命センター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t="33856" r="27552" b="24706"/>
          <a:stretch/>
        </p:blipFill>
        <p:spPr>
          <a:xfrm>
            <a:off x="-6895" y="120825"/>
            <a:ext cx="6003010" cy="395624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795866" y="3246676"/>
            <a:ext cx="326563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女医さん・ママさんも安心の</a:t>
            </a:r>
            <a:endParaRPr kumimoji="1" lang="en-US" altLang="ja-JP" dirty="0" smtClean="0"/>
          </a:p>
          <a:p>
            <a:r>
              <a:rPr kumimoji="1" lang="ja-JP" altLang="en-US" sz="2400" b="1" dirty="0" smtClean="0"/>
              <a:t>完全週</a:t>
            </a:r>
            <a:r>
              <a:rPr kumimoji="1" lang="en-US" altLang="ja-JP" sz="2400" b="1" dirty="0" smtClean="0"/>
              <a:t>40</a:t>
            </a:r>
            <a:r>
              <a:rPr kumimoji="1" lang="ja-JP" altLang="en-US" sz="2400" b="1" dirty="0" smtClean="0"/>
              <a:t>時間以内勤務</a:t>
            </a:r>
            <a:endParaRPr kumimoji="1" lang="en-US" altLang="ja-JP" sz="24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82373" y="476672"/>
            <a:ext cx="300607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救急医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000" dirty="0" smtClean="0"/>
              <a:t>201</a:t>
            </a:r>
            <a:r>
              <a:rPr lang="en-US" altLang="ja-JP" sz="2000" dirty="0" smtClean="0"/>
              <a:t>4</a:t>
            </a:r>
            <a:r>
              <a:rPr kumimoji="1" lang="ja-JP" altLang="en-US" sz="2000" dirty="0" smtClean="0"/>
              <a:t>年度　</a:t>
            </a:r>
            <a:r>
              <a:rPr lang="ja-JP" altLang="en-US" sz="2000" dirty="0" smtClean="0"/>
              <a:t>１名</a:t>
            </a:r>
            <a:endParaRPr lang="en-US" altLang="ja-JP" sz="2000" dirty="0"/>
          </a:p>
          <a:p>
            <a:pPr algn="ctr"/>
            <a:r>
              <a:rPr kumimoji="1" lang="ja-JP" altLang="en-US" sz="2000" dirty="0" smtClean="0"/>
              <a:t>↓</a:t>
            </a:r>
            <a:endParaRPr kumimoji="1" lang="en-US" altLang="ja-JP" sz="2000" dirty="0" smtClean="0"/>
          </a:p>
          <a:p>
            <a:pPr algn="ctr"/>
            <a:r>
              <a:rPr lang="en-US" altLang="ja-JP" sz="2000" dirty="0" smtClean="0"/>
              <a:t>2015</a:t>
            </a:r>
            <a:r>
              <a:rPr lang="ja-JP" altLang="en-US" sz="2000" dirty="0" smtClean="0"/>
              <a:t>年度　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名</a:t>
            </a:r>
            <a:endParaRPr lang="en-US" altLang="ja-JP" sz="2000" dirty="0" smtClean="0"/>
          </a:p>
          <a:p>
            <a:pPr algn="ctr"/>
            <a:r>
              <a:rPr kumimoji="1" lang="ja-JP" altLang="en-US" sz="2000" dirty="0" smtClean="0"/>
              <a:t>↓</a:t>
            </a:r>
            <a:endParaRPr kumimoji="1" lang="en-US" altLang="ja-JP" sz="2000" dirty="0" smtClean="0"/>
          </a:p>
          <a:p>
            <a:pPr algn="ctr"/>
            <a:r>
              <a:rPr lang="en-US" altLang="ja-JP" sz="2000" dirty="0" smtClean="0"/>
              <a:t>2016</a:t>
            </a:r>
            <a:r>
              <a:rPr lang="ja-JP" altLang="en-US" sz="2000" dirty="0" smtClean="0"/>
              <a:t>年度　</a:t>
            </a:r>
            <a:r>
              <a:rPr lang="en-US" altLang="ja-JP" sz="4400" dirty="0" smtClean="0">
                <a:solidFill>
                  <a:srgbClr val="FF0000"/>
                </a:solidFill>
              </a:rPr>
              <a:t>6</a:t>
            </a:r>
            <a:r>
              <a:rPr lang="ja-JP" altLang="en-US" sz="4400" dirty="0" smtClean="0">
                <a:solidFill>
                  <a:srgbClr val="FF0000"/>
                </a:solidFill>
              </a:rPr>
              <a:t>名</a:t>
            </a:r>
            <a:r>
              <a:rPr lang="ja-JP" altLang="en-US" sz="2000" dirty="0" smtClean="0"/>
              <a:t>に増員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0413" y="4352776"/>
            <a:ext cx="420980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東海大八王子病院</a:t>
            </a:r>
            <a:endParaRPr kumimoji="1" lang="en-US" altLang="ja-JP" sz="2800" b="1" dirty="0" smtClean="0"/>
          </a:p>
          <a:p>
            <a:r>
              <a:rPr lang="en-US" altLang="ja-JP" sz="2400" dirty="0" smtClean="0"/>
              <a:t>2002</a:t>
            </a:r>
            <a:r>
              <a:rPr lang="ja-JP" altLang="en-US" sz="2400" dirty="0" smtClean="0"/>
              <a:t>年開院。新しくてきれい。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小回りの効く</a:t>
            </a:r>
            <a:r>
              <a:rPr kumimoji="1" lang="en-US" altLang="ja-JP" sz="2400" dirty="0" smtClean="0"/>
              <a:t>450</a:t>
            </a:r>
            <a:r>
              <a:rPr kumimoji="1" lang="ja-JP" altLang="en-US" sz="2400" dirty="0" smtClean="0"/>
              <a:t>床</a:t>
            </a:r>
            <a:endParaRPr kumimoji="1" lang="en-US" altLang="ja-JP" sz="2400" dirty="0" smtClean="0"/>
          </a:p>
          <a:p>
            <a:r>
              <a:rPr lang="ja-JP" altLang="en-US" sz="2400" dirty="0"/>
              <a:t>人口</a:t>
            </a:r>
            <a:r>
              <a:rPr lang="ja-JP" altLang="en-US" sz="2400" dirty="0" smtClean="0"/>
              <a:t>多く、症例は非常に豊富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JR</a:t>
            </a:r>
            <a:r>
              <a:rPr lang="ja-JP" altLang="en-US" sz="2400" dirty="0" smtClean="0"/>
              <a:t>・京王八王子駅から車で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分</a:t>
            </a:r>
            <a:endParaRPr lang="en-US" altLang="ja-JP" sz="2400" dirty="0" smtClean="0"/>
          </a:p>
          <a:p>
            <a:r>
              <a:rPr lang="en-US" altLang="ja-JP" sz="2400" dirty="0"/>
              <a:t>ER8</a:t>
            </a:r>
            <a:r>
              <a:rPr lang="ja-JP" altLang="en-US" sz="2400" dirty="0"/>
              <a:t>床　</a:t>
            </a:r>
            <a:r>
              <a:rPr lang="en-US" altLang="ja-JP" sz="2400" dirty="0"/>
              <a:t>HCU30</a:t>
            </a:r>
            <a:r>
              <a:rPr lang="ja-JP" altLang="en-US" sz="2400" dirty="0"/>
              <a:t>床、　</a:t>
            </a:r>
            <a:r>
              <a:rPr lang="en-US" altLang="ja-JP" sz="2400" dirty="0"/>
              <a:t>ICU</a:t>
            </a:r>
            <a:r>
              <a:rPr lang="ja-JP" altLang="en-US" sz="2400" dirty="0"/>
              <a:t>　</a:t>
            </a:r>
            <a:r>
              <a:rPr lang="en-US" altLang="ja-JP" sz="2400" dirty="0"/>
              <a:t>14</a:t>
            </a:r>
            <a:r>
              <a:rPr lang="ja-JP" altLang="en-US" sz="2400" dirty="0"/>
              <a:t>床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367138"/>
            <a:ext cx="363272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八王子市</a:t>
            </a:r>
            <a:endParaRPr kumimoji="1" lang="en-US" altLang="ja-JP" sz="2800" b="1" dirty="0" smtClean="0"/>
          </a:p>
          <a:p>
            <a:r>
              <a:rPr lang="ja-JP" altLang="en-US" sz="2800" dirty="0" smtClean="0"/>
              <a:t>人口</a:t>
            </a:r>
            <a:r>
              <a:rPr lang="en-US" altLang="ja-JP" sz="2400" dirty="0" smtClean="0"/>
              <a:t>56</a:t>
            </a:r>
            <a:r>
              <a:rPr lang="ja-JP" altLang="en-US" sz="2400" dirty="0" smtClean="0"/>
              <a:t>万人の中核市</a:t>
            </a:r>
            <a:endParaRPr lang="en-US" altLang="ja-JP" sz="2400" dirty="0" smtClean="0"/>
          </a:p>
          <a:p>
            <a:r>
              <a:rPr kumimoji="1" lang="ja-JP" altLang="en-US" sz="2400" dirty="0"/>
              <a:t>南多摩</a:t>
            </a:r>
            <a:r>
              <a:rPr kumimoji="1" lang="ja-JP" altLang="en-US" sz="2400" dirty="0" smtClean="0"/>
              <a:t>医療圏　</a:t>
            </a:r>
            <a:r>
              <a:rPr kumimoji="1" lang="en-US" altLang="ja-JP" sz="2400" dirty="0" smtClean="0"/>
              <a:t>140</a:t>
            </a:r>
            <a:r>
              <a:rPr kumimoji="1" lang="ja-JP" altLang="en-US" sz="2400" dirty="0" smtClean="0"/>
              <a:t>万人</a:t>
            </a:r>
            <a:endParaRPr kumimoji="1" lang="en-US" altLang="ja-JP" sz="2400" dirty="0" smtClean="0"/>
          </a:p>
          <a:p>
            <a:r>
              <a:rPr lang="ja-JP" altLang="en-US" sz="2400" dirty="0"/>
              <a:t>大学</a:t>
            </a:r>
            <a:r>
              <a:rPr lang="ja-JP" altLang="en-US" sz="2400" dirty="0" smtClean="0"/>
              <a:t>が多く、若者の多い街</a:t>
            </a:r>
            <a:endParaRPr lang="en-US" altLang="ja-JP" sz="2400" dirty="0" smtClean="0"/>
          </a:p>
          <a:p>
            <a:r>
              <a:rPr kumimoji="1" lang="ja-JP" altLang="en-US" sz="2400" dirty="0"/>
              <a:t>新宿</a:t>
            </a:r>
            <a:r>
              <a:rPr kumimoji="1" lang="ja-JP" altLang="en-US" sz="2400" dirty="0" smtClean="0"/>
              <a:t>まで</a:t>
            </a:r>
            <a:r>
              <a:rPr kumimoji="1" lang="en-US" altLang="ja-JP" sz="2400" dirty="0" smtClean="0"/>
              <a:t>35</a:t>
            </a:r>
            <a:r>
              <a:rPr kumimoji="1" lang="ja-JP" altLang="en-US" sz="2400" dirty="0" smtClean="0"/>
              <a:t>分のアクセス</a:t>
            </a:r>
            <a:endParaRPr kumimoji="1" lang="en-US" altLang="ja-JP" sz="2400" dirty="0" smtClean="0"/>
          </a:p>
          <a:p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04269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1984855846"/>
              </p:ext>
            </p:extLst>
          </p:nvPr>
        </p:nvGraphicFramePr>
        <p:xfrm>
          <a:off x="1220788" y="1152859"/>
          <a:ext cx="748883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12676" y="0"/>
            <a:ext cx="92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当救急センター研修の７つの特徴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5342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8.med.u-tokai.ac.jp/Achieves/kyu-meisenta-ukeire2015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513575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18058"/>
          </a:xfrm>
        </p:spPr>
        <p:txBody>
          <a:bodyPr>
            <a:noAutofit/>
          </a:bodyPr>
          <a:lstStyle/>
          <a:p>
            <a:r>
              <a:rPr lang="ja-JP" altLang="en-US" sz="3200"/>
              <a:t>救急センター受け入れ</a:t>
            </a:r>
            <a:r>
              <a:rPr lang="ja-JP" altLang="en-US" sz="3200" smtClean="0"/>
              <a:t>概況</a:t>
            </a:r>
            <a:endParaRPr kumimoji="1" lang="ja-JP" altLang="en-US" sz="32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8737" y="487213"/>
            <a:ext cx="3707904" cy="4525963"/>
          </a:xfrm>
        </p:spPr>
        <p:txBody>
          <a:bodyPr>
            <a:normAutofit/>
          </a:bodyPr>
          <a:lstStyle/>
          <a:p>
            <a:r>
              <a:rPr lang="ja-JP" altLang="en-US" sz="1600" dirty="0" smtClean="0"/>
              <a:t>救急車応需率　</a:t>
            </a:r>
            <a:r>
              <a:rPr lang="en-US" altLang="ja-JP" sz="3600" dirty="0" smtClean="0"/>
              <a:t>96</a:t>
            </a:r>
            <a:r>
              <a:rPr lang="ja-JP" altLang="en-US" sz="1600" dirty="0" smtClean="0"/>
              <a:t>％</a:t>
            </a:r>
            <a:endParaRPr lang="en-US" altLang="ja-JP" sz="1600" dirty="0" smtClean="0"/>
          </a:p>
          <a:p>
            <a:endParaRPr lang="en-US" altLang="ja-JP" sz="1600" dirty="0"/>
          </a:p>
          <a:p>
            <a:r>
              <a:rPr lang="ja-JP" altLang="en-US" sz="1600" dirty="0" smtClean="0"/>
              <a:t>救急車　</a:t>
            </a:r>
            <a:r>
              <a:rPr lang="en-US" altLang="ja-JP" sz="2800" dirty="0" smtClean="0"/>
              <a:t>5,500</a:t>
            </a:r>
            <a:r>
              <a:rPr lang="ja-JP" altLang="en-US" sz="2800" dirty="0" smtClean="0"/>
              <a:t>件</a:t>
            </a:r>
            <a:r>
              <a:rPr lang="en-US" altLang="ja-JP" sz="1600" dirty="0" smtClean="0"/>
              <a:t>/</a:t>
            </a:r>
            <a:r>
              <a:rPr lang="ja-JP" altLang="en-US" sz="1600" dirty="0" smtClean="0"/>
              <a:t>年</a:t>
            </a:r>
            <a:endParaRPr lang="en-US" altLang="ja-JP" sz="1600" dirty="0" smtClean="0"/>
          </a:p>
          <a:p>
            <a:r>
              <a:rPr lang="en-US" altLang="ja-JP" sz="1600" dirty="0" smtClean="0"/>
              <a:t>walk in</a:t>
            </a:r>
            <a:r>
              <a:rPr lang="en-US" altLang="ja-JP" sz="3600" dirty="0" smtClean="0"/>
              <a:t> 1.2</a:t>
            </a:r>
            <a:r>
              <a:rPr lang="ja-JP" altLang="en-US" sz="3600" dirty="0" smtClean="0"/>
              <a:t>万件</a:t>
            </a:r>
            <a:r>
              <a:rPr lang="en-US" altLang="ja-JP" sz="1600" dirty="0" smtClean="0"/>
              <a:t>/</a:t>
            </a:r>
            <a:r>
              <a:rPr lang="ja-JP" altLang="en-US" sz="1600" dirty="0" smtClean="0"/>
              <a:t>年</a:t>
            </a:r>
            <a:endParaRPr lang="en-US" altLang="ja-JP" sz="1600" dirty="0" smtClean="0"/>
          </a:p>
          <a:p>
            <a:endParaRPr lang="en-US" altLang="ja-JP" sz="1600" dirty="0"/>
          </a:p>
          <a:p>
            <a:r>
              <a:rPr lang="en-US" altLang="ja-JP" sz="2800" dirty="0" smtClean="0"/>
              <a:t>1.5</a:t>
            </a:r>
            <a:r>
              <a:rPr lang="ja-JP" altLang="en-US" sz="2800" dirty="0" smtClean="0"/>
              <a:t>次～</a:t>
            </a:r>
            <a:r>
              <a:rPr lang="en-US" altLang="ja-JP" sz="2800" dirty="0" smtClean="0"/>
              <a:t>2.5</a:t>
            </a:r>
            <a:r>
              <a:rPr lang="ja-JP" altLang="en-US" sz="2800" dirty="0" smtClean="0"/>
              <a:t>次</a:t>
            </a:r>
            <a:r>
              <a:rPr lang="ja-JP" altLang="en-US" sz="1600" dirty="0" smtClean="0"/>
              <a:t>まで</a:t>
            </a:r>
            <a:endParaRPr lang="en-US" altLang="ja-JP" sz="1600" dirty="0" smtClean="0"/>
          </a:p>
          <a:p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88723" y="3451312"/>
            <a:ext cx="4040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大学病院</a:t>
            </a:r>
            <a:r>
              <a:rPr lang="ja-JP" altLang="en-US" dirty="0" smtClean="0"/>
              <a:t>というより</a:t>
            </a:r>
            <a:endParaRPr lang="en-US" altLang="ja-JP" dirty="0"/>
          </a:p>
          <a:p>
            <a:endParaRPr lang="en-US" altLang="ja-JP" sz="1600" dirty="0"/>
          </a:p>
          <a:p>
            <a:r>
              <a:rPr lang="ja-JP" altLang="en-US" sz="1600" dirty="0"/>
              <a:t>野戦病院</a:t>
            </a:r>
            <a:r>
              <a:rPr lang="ja-JP" altLang="en-US" sz="1600" dirty="0" smtClean="0"/>
              <a:t>っぽい、</a:t>
            </a:r>
            <a:r>
              <a:rPr lang="ja-JP" altLang="en-US" sz="3600" dirty="0" smtClean="0"/>
              <a:t>市民病院</a:t>
            </a:r>
            <a:endParaRPr lang="ja-JP" altLang="en-US" sz="3600" dirty="0"/>
          </a:p>
          <a:p>
            <a:endParaRPr kumimoji="1" lang="ja-JP" altLang="en-US" sz="1600" dirty="0"/>
          </a:p>
        </p:txBody>
      </p:sp>
      <p:sp>
        <p:nvSpPr>
          <p:cNvPr id="4" name="正方形/長方形 3"/>
          <p:cNvSpPr/>
          <p:nvPr/>
        </p:nvSpPr>
        <p:spPr>
          <a:xfrm>
            <a:off x="5188723" y="5589240"/>
            <a:ext cx="386997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教育目標①</a:t>
            </a:r>
            <a:endParaRPr lang="en-US" altLang="ja-JP" b="1" dirty="0" smtClean="0"/>
          </a:p>
          <a:p>
            <a:r>
              <a:rPr lang="ja-JP" altLang="en-US" dirty="0" smtClean="0"/>
              <a:t>救急医</a:t>
            </a:r>
            <a:r>
              <a:rPr lang="ja-JP" altLang="en-US" dirty="0"/>
              <a:t>としての</a:t>
            </a:r>
            <a:r>
              <a:rPr lang="ja-JP" altLang="en-US" sz="2800" dirty="0" smtClean="0">
                <a:solidFill>
                  <a:srgbClr val="FF0000"/>
                </a:solidFill>
              </a:rPr>
              <a:t>基礎を固める</a:t>
            </a:r>
            <a:r>
              <a:rPr lang="ja-JP" altLang="en-US" dirty="0" smtClean="0"/>
              <a:t>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8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566508" y="2957017"/>
            <a:ext cx="1951504" cy="17049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0" dirty="0">
                <a:solidFill>
                  <a:schemeClr val="tx1"/>
                </a:solidFill>
              </a:rPr>
              <a:t>ER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557966" y="2957017"/>
            <a:ext cx="1951504" cy="1704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smtClean="0"/>
              <a:t>麻酔</a:t>
            </a:r>
            <a:endParaRPr lang="en-US" altLang="ja-JP" sz="4000"/>
          </a:p>
        </p:txBody>
      </p:sp>
      <p:sp>
        <p:nvSpPr>
          <p:cNvPr id="7" name="角丸四角形 6"/>
          <p:cNvSpPr/>
          <p:nvPr/>
        </p:nvSpPr>
        <p:spPr>
          <a:xfrm>
            <a:off x="3566508" y="4748353"/>
            <a:ext cx="1951504" cy="1704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smtClean="0"/>
              <a:t>内視鏡</a:t>
            </a:r>
            <a:endParaRPr lang="en-US" altLang="ja-JP" sz="4000"/>
          </a:p>
        </p:txBody>
      </p:sp>
      <p:sp>
        <p:nvSpPr>
          <p:cNvPr id="8" name="角丸四角形 7"/>
          <p:cNvSpPr/>
          <p:nvPr/>
        </p:nvSpPr>
        <p:spPr>
          <a:xfrm>
            <a:off x="3566508" y="1200200"/>
            <a:ext cx="1951504" cy="1704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 smtClean="0"/>
              <a:t>ICU</a:t>
            </a:r>
            <a:endParaRPr lang="en-US" altLang="ja-JP" sz="5400" dirty="0"/>
          </a:p>
        </p:txBody>
      </p:sp>
      <p:sp>
        <p:nvSpPr>
          <p:cNvPr id="9" name="角丸四角形 8"/>
          <p:cNvSpPr/>
          <p:nvPr/>
        </p:nvSpPr>
        <p:spPr>
          <a:xfrm>
            <a:off x="1547664" y="2957017"/>
            <a:ext cx="1951504" cy="1704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smtClean="0"/>
              <a:t>アン</a:t>
            </a:r>
            <a:endParaRPr lang="en-US" altLang="ja-JP" sz="4000" smtClean="0"/>
          </a:p>
          <a:p>
            <a:pPr algn="ctr"/>
            <a:r>
              <a:rPr lang="ja-JP" altLang="en-US" sz="4000" smtClean="0"/>
              <a:t>ギオ</a:t>
            </a:r>
            <a:endParaRPr lang="en-US" altLang="ja-JP" sz="4000"/>
          </a:p>
        </p:txBody>
      </p:sp>
      <p:sp>
        <p:nvSpPr>
          <p:cNvPr id="14" name="下矢印 13"/>
          <p:cNvSpPr/>
          <p:nvPr/>
        </p:nvSpPr>
        <p:spPr>
          <a:xfrm rot="16200000">
            <a:off x="5250249" y="3525269"/>
            <a:ext cx="648071" cy="58771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16200000" flipV="1">
            <a:off x="3341955" y="3453858"/>
            <a:ext cx="449105" cy="58335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flipV="1">
            <a:off x="4215680" y="2558988"/>
            <a:ext cx="572344" cy="61408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10800000" flipV="1">
            <a:off x="4218989" y="4431196"/>
            <a:ext cx="572344" cy="61408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5576" y="133388"/>
            <a:ext cx="779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教育目標</a:t>
            </a:r>
            <a:r>
              <a:rPr kumimoji="1" lang="en-US" altLang="ja-JP" sz="2800" b="1" dirty="0" smtClean="0"/>
              <a:t>2</a:t>
            </a:r>
            <a:r>
              <a:rPr lang="ja-JP" altLang="en-US" sz="2800" b="1" dirty="0"/>
              <a:t>：サブスペシャリティーの確立をサポート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5397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②　サブスペシャリティー・資格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332044"/>
            <a:ext cx="8229600" cy="1180728"/>
          </a:xfrm>
        </p:spPr>
        <p:txBody>
          <a:bodyPr/>
          <a:lstStyle/>
          <a:p>
            <a:r>
              <a:rPr kumimoji="1" lang="ja-JP" altLang="en-US" b="1" dirty="0" smtClean="0"/>
              <a:t>救急専門医・指導医</a:t>
            </a:r>
            <a:endParaRPr kumimoji="1" lang="en-US" altLang="ja-JP" b="1" dirty="0" smtClean="0"/>
          </a:p>
          <a:p>
            <a:r>
              <a:rPr lang="ja-JP" altLang="en-US" dirty="0"/>
              <a:t>集中</a:t>
            </a:r>
            <a:r>
              <a:rPr lang="ja-JP" altLang="en-US" dirty="0" smtClean="0"/>
              <a:t>治療</a:t>
            </a:r>
            <a:r>
              <a:rPr lang="ja-JP" altLang="en-US" dirty="0"/>
              <a:t>専門医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742484" y="2276872"/>
            <a:ext cx="4114800" cy="2967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u="sng" dirty="0"/>
              <a:t>内科認定医</a:t>
            </a:r>
            <a:endParaRPr lang="en-US" altLang="ja-JP" sz="2800" u="sng" dirty="0"/>
          </a:p>
          <a:p>
            <a:r>
              <a:rPr lang="ja-JP" altLang="en-US" sz="2800" u="sng" dirty="0"/>
              <a:t>内視鏡専門医</a:t>
            </a:r>
          </a:p>
          <a:p>
            <a:r>
              <a:rPr lang="ja-JP" altLang="en-US" sz="2800" u="sng" dirty="0" smtClean="0"/>
              <a:t>外科</a:t>
            </a:r>
            <a:r>
              <a:rPr lang="ja-JP" altLang="en-US" sz="2800" u="sng" dirty="0"/>
              <a:t>専門医</a:t>
            </a:r>
            <a:endParaRPr lang="en-US" altLang="ja-JP" sz="2800" u="sng" dirty="0"/>
          </a:p>
          <a:p>
            <a:r>
              <a:rPr lang="ja-JP" altLang="en-US" sz="2800" u="sng" dirty="0" smtClean="0"/>
              <a:t>麻酔科標榜医</a:t>
            </a:r>
            <a:endParaRPr lang="en-US" altLang="ja-JP" sz="2800" u="sng" dirty="0" smtClean="0"/>
          </a:p>
          <a:p>
            <a:r>
              <a:rPr lang="ja-JP" altLang="en-US" sz="2800" u="sng" dirty="0"/>
              <a:t>麻酔科</a:t>
            </a:r>
            <a:r>
              <a:rPr lang="ja-JP" altLang="en-US" sz="2800" u="sng" dirty="0" smtClean="0"/>
              <a:t>認定医</a:t>
            </a:r>
            <a:endParaRPr lang="en-US" altLang="ja-JP" sz="2800" u="sng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83568" y="3717032"/>
            <a:ext cx="5058916" cy="134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中毒専門医</a:t>
            </a:r>
            <a:endParaRPr lang="en-US" altLang="ja-JP" sz="2400" dirty="0" smtClean="0"/>
          </a:p>
          <a:p>
            <a:r>
              <a:rPr lang="ja-JP" altLang="en-US" sz="2400" dirty="0" smtClean="0"/>
              <a:t>熱傷専門医</a:t>
            </a:r>
            <a:endParaRPr lang="en-US" altLang="ja-JP" sz="2400" dirty="0" smtClean="0"/>
          </a:p>
          <a:p>
            <a:r>
              <a:rPr lang="ja-JP" altLang="en-US" sz="2400" dirty="0" smtClean="0"/>
              <a:t>航空</a:t>
            </a:r>
            <a:r>
              <a:rPr lang="ja-JP" altLang="en-US" sz="2400" dirty="0"/>
              <a:t>医療</a:t>
            </a:r>
            <a:r>
              <a:rPr lang="ja-JP" altLang="en-US" sz="2400" dirty="0" smtClean="0"/>
              <a:t>学会認定医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6" y="1700808"/>
            <a:ext cx="434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当施設で取得できる救急系資格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157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③：研究留学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sz="3600" dirty="0" smtClean="0"/>
              <a:t>主な研究テーマ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11225" y="2022368"/>
            <a:ext cx="3016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ER</a:t>
            </a:r>
            <a:r>
              <a:rPr kumimoji="1" lang="ja-JP" altLang="en-US" sz="2800" dirty="0" smtClean="0"/>
              <a:t>レジストリー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CPA</a:t>
            </a:r>
            <a:r>
              <a:rPr kumimoji="1" lang="ja-JP" altLang="en-US" sz="2800" dirty="0" err="1" smtClean="0"/>
              <a:t>、</a:t>
            </a:r>
            <a:r>
              <a:rPr kumimoji="1" lang="ja-JP" altLang="en-US" sz="2800" dirty="0" smtClean="0"/>
              <a:t>外傷、熱傷）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013638"/>
            <a:ext cx="1008112" cy="76754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5557966" y="3313609"/>
            <a:ext cx="1951504" cy="1704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/>
              <a:t>中毒</a:t>
            </a:r>
            <a:endParaRPr lang="en-US" altLang="ja-JP" sz="4000" dirty="0"/>
          </a:p>
        </p:txBody>
      </p:sp>
      <p:sp>
        <p:nvSpPr>
          <p:cNvPr id="8" name="角丸四角形 7"/>
          <p:cNvSpPr/>
          <p:nvPr/>
        </p:nvSpPr>
        <p:spPr>
          <a:xfrm>
            <a:off x="3566508" y="5104945"/>
            <a:ext cx="1951504" cy="1704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/>
              <a:t>敗血症</a:t>
            </a:r>
            <a:endParaRPr lang="en-US" altLang="ja-JP" sz="4000" dirty="0"/>
          </a:p>
        </p:txBody>
      </p:sp>
      <p:sp>
        <p:nvSpPr>
          <p:cNvPr id="9" name="角丸四角形 8"/>
          <p:cNvSpPr/>
          <p:nvPr/>
        </p:nvSpPr>
        <p:spPr>
          <a:xfrm>
            <a:off x="3627061" y="1556792"/>
            <a:ext cx="1951504" cy="1704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 smtClean="0"/>
              <a:t>臨床研究</a:t>
            </a:r>
            <a:endParaRPr lang="en-US" altLang="ja-JP" sz="5400" dirty="0"/>
          </a:p>
        </p:txBody>
      </p:sp>
      <p:sp>
        <p:nvSpPr>
          <p:cNvPr id="10" name="角丸四角形 9"/>
          <p:cNvSpPr/>
          <p:nvPr/>
        </p:nvSpPr>
        <p:spPr>
          <a:xfrm>
            <a:off x="1608217" y="3313609"/>
            <a:ext cx="1951504" cy="17049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熱傷</a:t>
            </a:r>
            <a:endParaRPr lang="en-US" altLang="ja-JP" sz="4000" dirty="0"/>
          </a:p>
        </p:txBody>
      </p:sp>
      <p:sp>
        <p:nvSpPr>
          <p:cNvPr id="11" name="角丸四角形 10"/>
          <p:cNvSpPr/>
          <p:nvPr/>
        </p:nvSpPr>
        <p:spPr>
          <a:xfrm>
            <a:off x="3559721" y="3313609"/>
            <a:ext cx="1951504" cy="17049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 smtClean="0">
                <a:solidFill>
                  <a:schemeClr val="tx1"/>
                </a:solidFill>
              </a:rPr>
              <a:t>再生</a:t>
            </a:r>
            <a:endParaRPr lang="en-US" altLang="ja-JP" sz="5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5400" dirty="0">
                <a:solidFill>
                  <a:schemeClr val="tx1"/>
                </a:solidFill>
              </a:rPr>
              <a:t>創</a:t>
            </a:r>
            <a:r>
              <a:rPr lang="ja-JP" altLang="en-US" sz="5400" dirty="0" smtClean="0">
                <a:solidFill>
                  <a:schemeClr val="tx1"/>
                </a:solidFill>
              </a:rPr>
              <a:t>薬</a:t>
            </a:r>
            <a:endParaRPr lang="en-US" altLang="ja-JP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2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留学</a:t>
            </a:r>
            <a:endParaRPr kumimoji="1" lang="ja-JP" altLang="en-US"/>
          </a:p>
        </p:txBody>
      </p:sp>
      <p:pic>
        <p:nvPicPr>
          <p:cNvPr id="9218" name="Picture 2" descr="アメリカ合衆国 地図 国旗 アイコン クリップアー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" y="908720"/>
            <a:ext cx="87849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407696" y="19888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①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97343" y="31184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④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41610" y="333925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③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95528" y="31372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②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4494599"/>
            <a:ext cx="76386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/>
              <a:t>主な留学先</a:t>
            </a:r>
            <a:endParaRPr kumimoji="1" lang="en-US" altLang="ja-JP" sz="2800" smtClean="0"/>
          </a:p>
          <a:p>
            <a:r>
              <a:rPr kumimoji="1" lang="ja-JP" altLang="en-US" sz="2800" smtClean="0"/>
              <a:t>①　ハーバード大学（ボストン）</a:t>
            </a:r>
            <a:endParaRPr kumimoji="1" lang="en-US" altLang="ja-JP" sz="2800" smtClean="0"/>
          </a:p>
          <a:p>
            <a:r>
              <a:rPr lang="ja-JP" altLang="en-US" sz="2800" smtClean="0"/>
              <a:t>②　ワシントン大学（ミズーリ州）</a:t>
            </a:r>
            <a:endParaRPr lang="en-US" altLang="ja-JP" sz="2800" smtClean="0"/>
          </a:p>
          <a:p>
            <a:r>
              <a:rPr kumimoji="1" lang="ja-JP" altLang="en-US" sz="2800" smtClean="0"/>
              <a:t>③　バンダービルト大学（テネシー州）</a:t>
            </a:r>
            <a:endParaRPr kumimoji="1" lang="en-US" altLang="ja-JP" sz="2800" smtClean="0"/>
          </a:p>
          <a:p>
            <a:r>
              <a:rPr lang="ja-JP" altLang="en-US" sz="2800" smtClean="0"/>
              <a:t>④　ウェイクフォレスト大学（ノースキャロライナ州）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336305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Master of Science in Clinical Investigation Program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0" t="20994" r="27367" b="66856"/>
          <a:stretch/>
        </p:blipFill>
        <p:spPr>
          <a:xfrm>
            <a:off x="5717" y="615856"/>
            <a:ext cx="6724318" cy="1403760"/>
          </a:xfrm>
          <a:prstGeom prst="rect">
            <a:avLst/>
          </a:prstGeom>
        </p:spPr>
      </p:pic>
      <p:pic>
        <p:nvPicPr>
          <p:cNvPr id="10242" name="Picture 2" descr="https://scontent.xx.fbcdn.net/hphotos-xfa1/v/t1.0-9/10329150_10153187741249458_3906456856456275427_n.jpg?oh=acc487c11d11ad2a09f0a9c638f6c57d&amp;oe=565565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10" y="5097114"/>
            <a:ext cx="2549699" cy="17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9" y="5047269"/>
            <a:ext cx="2549699" cy="191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medct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097"/>
            <a:ext cx="5440685" cy="32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0" y="0"/>
            <a:ext cx="544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バンダービルト大学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96" y="1776097"/>
            <a:ext cx="25096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ワシントン大学</a:t>
            </a:r>
            <a:endParaRPr lang="en-US" altLang="ja-JP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3089" y="4489956"/>
            <a:ext cx="37409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ウェイクフォレスト大学</a:t>
            </a:r>
            <a:endParaRPr kumimoji="1" lang="ja-JP" altLang="en-US" sz="28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t="6340" r="35265" b="33237"/>
          <a:stretch/>
        </p:blipFill>
        <p:spPr bwMode="auto">
          <a:xfrm>
            <a:off x="5131674" y="34702"/>
            <a:ext cx="3991267" cy="682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482110" y="6334780"/>
            <a:ext cx="26408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smtClean="0"/>
              <a:t>ハーバード大学</a:t>
            </a:r>
            <a:endParaRPr kumimoji="1" lang="en-US" altLang="ja-JP" sz="2800" smtClean="0"/>
          </a:p>
        </p:txBody>
      </p:sp>
    </p:spTree>
    <p:extLst>
      <p:ext uri="{BB962C8B-B14F-4D97-AF65-F5344CB8AC3E}">
        <p14:creationId xmlns:p14="http://schemas.microsoft.com/office/powerpoint/2010/main" val="59456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259</Words>
  <Application>Microsoft Macintosh PowerPoint</Application>
  <PresentationFormat>画面に合わせる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救急センター受け入れ概況</vt:lpstr>
      <vt:lpstr>PowerPoint プレゼンテーション</vt:lpstr>
      <vt:lpstr>②　サブスペシャリティー・資格</vt:lpstr>
      <vt:lpstr>③：研究留学 主な研究テーマ</vt:lpstr>
      <vt:lpstr>留学</vt:lpstr>
      <vt:lpstr>PowerPoint プレゼンテーション</vt:lpstr>
      <vt:lpstr>Take home message</vt:lpstr>
      <vt:lpstr>新しいスタッフ大募集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Inoshige</dc:creator>
  <cp:lastModifiedBy>Mizobe Michiko</cp:lastModifiedBy>
  <cp:revision>39</cp:revision>
  <dcterms:created xsi:type="dcterms:W3CDTF">2015-05-25T04:35:54Z</dcterms:created>
  <dcterms:modified xsi:type="dcterms:W3CDTF">2015-08-05T06:52:31Z</dcterms:modified>
</cp:coreProperties>
</file>