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09" r:id="rId2"/>
    <p:sldId id="484" r:id="rId3"/>
    <p:sldId id="301" r:id="rId4"/>
    <p:sldId id="486" r:id="rId5"/>
    <p:sldId id="487" r:id="rId6"/>
    <p:sldId id="505" r:id="rId7"/>
    <p:sldId id="504" r:id="rId8"/>
    <p:sldId id="508" r:id="rId9"/>
    <p:sldId id="506" r:id="rId10"/>
    <p:sldId id="507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00"/>
    <a:srgbClr val="FF0000"/>
    <a:srgbClr val="F01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04" autoAdjust="0"/>
  </p:normalViewPr>
  <p:slideViewPr>
    <p:cSldViewPr>
      <p:cViewPr>
        <p:scale>
          <a:sx n="60" d="100"/>
          <a:sy n="60" d="100"/>
        </p:scale>
        <p:origin x="-2048" y="-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84589-BA7E-4E2F-B713-5EA2F9F830D2}" type="datetimeFigureOut">
              <a:rPr kumimoji="1" lang="ja-JP" altLang="en-US" smtClean="0"/>
              <a:t>2015/08/12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4F816-A787-4797-AD74-A245A71B3B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507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2015/08/12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2015/08/12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2015/08/12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2015/08/12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2015/08/12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2015/08/12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2015/08/12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2015/08/12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2015/08/12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2015/08/12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2015/08/12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2015/08/12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04026" y="2056726"/>
            <a:ext cx="4237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 </a:t>
            </a:r>
            <a:r>
              <a:rPr kumimoji="1"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デキ</a:t>
            </a:r>
            <a:r>
              <a:rPr kumimoji="1" lang="ja-JP" alt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</a:t>
            </a:r>
            <a:r>
              <a:rPr kumimoji="1"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医者 」</a:t>
            </a: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からの </a:t>
            </a:r>
            <a:r>
              <a:rPr kumimoji="1" lang="en-US" altLang="ja-JP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next stage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92776" y="2710368"/>
            <a:ext cx="8164415" cy="24468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 組織 </a:t>
            </a:r>
            <a:r>
              <a:rPr lang="ja-JP" alt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 </a:t>
            </a:r>
            <a:r>
              <a:rPr lang="ja-JP" alt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動</a:t>
            </a:r>
            <a:r>
              <a:rPr lang="ja-JP" alt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かせる</a:t>
            </a:r>
            <a:r>
              <a:rPr lang="ja-JP" alt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人材 」</a:t>
            </a:r>
            <a:endParaRPr lang="en-US" altLang="ja-JP" sz="5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の </a:t>
            </a:r>
            <a:r>
              <a:rPr lang="ja-JP" altLang="en-US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育成</a:t>
            </a:r>
            <a:endParaRPr kumimoji="1" lang="ja-JP" altLang="en-US" sz="48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557858" y="5644270"/>
            <a:ext cx="504000" cy="50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2B5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69415" y="570973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</a:t>
            </a:r>
            <a:endParaRPr kumimoji="1" lang="ja-JP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166658" y="5648181"/>
            <a:ext cx="9492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市民</a:t>
            </a:r>
            <a:endParaRPr lang="en-US" altLang="ja-JP" sz="15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</a:t>
            </a:r>
            <a:endParaRPr lang="en-US" altLang="ja-JP" sz="15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662658" y="5644269"/>
            <a:ext cx="504000" cy="50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2B5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74214" y="5709736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山</a:t>
            </a:r>
            <a:endParaRPr kumimoji="1" lang="ja-JP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114584" y="5644270"/>
            <a:ext cx="504000" cy="504000"/>
          </a:xfrm>
          <a:prstGeom prst="rect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2B5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126140" y="5709737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</a:t>
            </a:r>
            <a:endParaRPr kumimoji="1" lang="ja-JP" altLang="en-US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058661" y="6202179"/>
            <a:ext cx="17235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救命救急</a:t>
            </a:r>
            <a:r>
              <a:rPr lang="ja-JP" altLang="en-US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センター</a:t>
            </a:r>
            <a:endParaRPr kumimoji="1" lang="ja-JP" altLang="en-US" sz="15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16216" y="5369729"/>
            <a:ext cx="94923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市立</a:t>
            </a:r>
            <a:endParaRPr lang="en-US" altLang="ja-JP" sz="1500" spc="3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1742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 rot="19427178">
            <a:off x="1838645" y="-1425550"/>
            <a:ext cx="3049122" cy="10490401"/>
          </a:xfrm>
          <a:prstGeom prst="rect">
            <a:avLst/>
          </a:prstGeom>
          <a:solidFill>
            <a:srgbClr val="543B39"/>
          </a:solidFill>
          <a:ln>
            <a:solidFill>
              <a:srgbClr val="543B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 rot="19365312">
            <a:off x="-139469" y="4707444"/>
            <a:ext cx="794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543B3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01</a:t>
            </a:r>
            <a:endParaRPr kumimoji="1" lang="ja-JP" altLang="en-US" dirty="0">
              <a:solidFill>
                <a:srgbClr val="543B3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-264447" y="-1283194"/>
            <a:ext cx="9144000" cy="6858000"/>
          </a:xfrm>
          <a:prstGeom prst="line">
            <a:avLst/>
          </a:prstGeom>
          <a:ln>
            <a:solidFill>
              <a:srgbClr val="543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6764079" y="5854966"/>
            <a:ext cx="504000" cy="504000"/>
          </a:xfrm>
          <a:prstGeom prst="rect">
            <a:avLst/>
          </a:prstGeom>
          <a:solidFill>
            <a:schemeClr val="bg1"/>
          </a:solidFill>
          <a:ln w="12700">
            <a:solidFill>
              <a:srgbClr val="543B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2B5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775636" y="592043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</a:t>
            </a:r>
            <a:endParaRPr kumimoji="1" lang="ja-JP" altLang="en-US" sz="2400" dirty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72879" y="5858877"/>
            <a:ext cx="9492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市民</a:t>
            </a:r>
            <a:endParaRPr lang="en-US" altLang="ja-JP" sz="1500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50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</a:t>
            </a:r>
            <a:endParaRPr lang="en-US" altLang="ja-JP" sz="1500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868879" y="5854965"/>
            <a:ext cx="504000" cy="504000"/>
          </a:xfrm>
          <a:prstGeom prst="rect">
            <a:avLst/>
          </a:prstGeom>
          <a:solidFill>
            <a:schemeClr val="bg1"/>
          </a:solidFill>
          <a:ln w="12700">
            <a:solidFill>
              <a:srgbClr val="543B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2B5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880435" y="5920432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山</a:t>
            </a:r>
            <a:endParaRPr kumimoji="1" lang="ja-JP" altLang="en-US" sz="2400" dirty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320805" y="5854966"/>
            <a:ext cx="504000" cy="504000"/>
          </a:xfrm>
          <a:prstGeom prst="rect">
            <a:avLst/>
          </a:prstGeom>
          <a:solidFill>
            <a:srgbClr val="543B39"/>
          </a:solidFill>
          <a:ln w="12700">
            <a:solidFill>
              <a:srgbClr val="543B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2B5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332361" y="5920433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</a:t>
            </a:r>
            <a:endParaRPr kumimoji="1" lang="ja-JP" altLang="en-US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64882" y="6412875"/>
            <a:ext cx="17235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500" b="1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救命救急</a:t>
            </a:r>
            <a:r>
              <a:rPr lang="ja-JP" altLang="en-US" sz="1500" b="1" dirty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センター</a:t>
            </a:r>
            <a:endParaRPr kumimoji="1" lang="ja-JP" altLang="en-US" sz="1500" b="1" dirty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22437" y="5580425"/>
            <a:ext cx="94923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spc="300" dirty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市立</a:t>
            </a:r>
            <a:endParaRPr lang="en-US" altLang="ja-JP" sz="1500" spc="300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 rot="19370314">
            <a:off x="722135" y="4627871"/>
            <a:ext cx="1748971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90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900" dirty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床能力」「教育力」</a:t>
            </a:r>
            <a:endParaRPr lang="en-US" altLang="ja-JP" sz="900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「マネジメント力」を</a:t>
            </a:r>
            <a:endParaRPr lang="en-US" altLang="ja-JP" sz="900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最大限に引き出す</a:t>
            </a:r>
            <a:r>
              <a:rPr lang="ja-JP" altLang="en-US" sz="900" dirty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ja-JP" altLang="en-US" sz="90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これが、</a:t>
            </a:r>
            <a:endParaRPr lang="en-US" altLang="ja-JP" sz="900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我々にできることです。</a:t>
            </a:r>
            <a:endParaRPr lang="en-US" altLang="ja-JP" sz="900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90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“ Teaching is learning “ </a:t>
            </a:r>
          </a:p>
          <a:p>
            <a:pPr>
              <a:lnSpc>
                <a:spcPct val="150000"/>
              </a:lnSpc>
            </a:pPr>
            <a:r>
              <a:rPr lang="ja-JP" altLang="en-US" sz="90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の理念に基づく教育体制の</a:t>
            </a:r>
            <a:endParaRPr lang="en-US" altLang="ja-JP" sz="900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もとで一人前の</a:t>
            </a:r>
            <a:endParaRPr lang="en-US" altLang="ja-JP" sz="900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医師に早くなれる</a:t>
            </a:r>
            <a:endParaRPr lang="en-US" altLang="ja-JP" sz="900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よう努力しよう。</a:t>
            </a:r>
            <a:endParaRPr lang="en-US" altLang="ja-JP" sz="900" dirty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 rot="19426573">
            <a:off x="163136" y="4299931"/>
            <a:ext cx="1492716" cy="287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7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一人前に早くなれ</a:t>
            </a:r>
            <a:endParaRPr kumimoji="1" lang="en-US" altLang="ja-JP" sz="1270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 rot="19395281">
            <a:off x="1939601" y="2649104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特殊能力を見つけろ</a:t>
            </a:r>
            <a:endParaRPr kumimoji="1" lang="en-US" altLang="ja-JP" dirty="0" smtClean="0">
              <a:solidFill>
                <a:srgbClr val="F1F2F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19367814">
            <a:off x="4428632" y="515664"/>
            <a:ext cx="2800767" cy="4847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550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特殊能力を活かせ</a:t>
            </a:r>
            <a:endParaRPr kumimoji="1" lang="en-US" altLang="ja-JP" sz="2550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rot="19442579">
            <a:off x="194055" y="5209622"/>
            <a:ext cx="511679" cy="287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70" dirty="0" smtClean="0">
                <a:solidFill>
                  <a:srgbClr val="0082B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「臨</a:t>
            </a:r>
            <a:endParaRPr kumimoji="1" lang="ja-JP" altLang="en-US" sz="1270" dirty="0">
              <a:solidFill>
                <a:srgbClr val="0082B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663680" y="5086814"/>
            <a:ext cx="0" cy="528450"/>
          </a:xfrm>
          <a:prstGeom prst="line">
            <a:avLst/>
          </a:prstGeom>
          <a:ln>
            <a:solidFill>
              <a:srgbClr val="543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 rot="19370314">
            <a:off x="2880617" y="3048800"/>
            <a:ext cx="2604094" cy="331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270" dirty="0" err="1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識すべきは</a:t>
            </a:r>
            <a:r>
              <a:rPr lang="ja-JP" altLang="en-US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、この３つ！！</a:t>
            </a:r>
            <a:endParaRPr lang="en-US" altLang="ja-JP" sz="1270" dirty="0" smtClean="0">
              <a:solidFill>
                <a:srgbClr val="F1F2F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１．優れた「ものの考え方」</a:t>
            </a:r>
            <a:endParaRPr lang="en-US" altLang="ja-JP" sz="1270" dirty="0" smtClean="0">
              <a:solidFill>
                <a:srgbClr val="F1F2F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２．構想を実現する「実行力」</a:t>
            </a:r>
            <a:endParaRPr lang="en-US" altLang="ja-JP" sz="1270" dirty="0" smtClean="0">
              <a:solidFill>
                <a:srgbClr val="F1F2F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70" dirty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lang="ja-JP" altLang="en-US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．冷静に見つめる「客観力」</a:t>
            </a:r>
            <a:endParaRPr lang="en-US" altLang="ja-JP" sz="1270" dirty="0" smtClean="0">
              <a:solidFill>
                <a:srgbClr val="F1F2F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時代に左右されない、</a:t>
            </a:r>
            <a:r>
              <a:rPr lang="en-US" altLang="ja-JP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lang="ja-JP" altLang="en-US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自分だけのオリジナリティー</a:t>
            </a:r>
            <a:r>
              <a:rPr lang="en-US" altLang="ja-JP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r>
              <a:rPr lang="ja-JP" altLang="en-US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すなわち </a:t>
            </a:r>
            <a:r>
              <a:rPr lang="en-US" altLang="ja-JP" sz="1270" b="1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 </a:t>
            </a:r>
            <a:r>
              <a:rPr lang="ja-JP" altLang="en-US" sz="1270" b="1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特殊能力 </a:t>
            </a:r>
            <a:r>
              <a:rPr lang="en-US" altLang="ja-JP" sz="1270" b="1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</a:t>
            </a:r>
            <a:r>
              <a:rPr lang="ja-JP" altLang="en-US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を探究しよう。</a:t>
            </a:r>
            <a:endParaRPr lang="en-US" altLang="ja-JP" sz="1270" dirty="0">
              <a:solidFill>
                <a:srgbClr val="F1F2F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70" dirty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センター</a:t>
            </a:r>
            <a:r>
              <a:rPr lang="ja-JP" altLang="en-US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長の特殊能</a:t>
            </a:r>
            <a:endParaRPr lang="en-US" altLang="ja-JP" sz="1270" dirty="0" smtClean="0">
              <a:solidFill>
                <a:srgbClr val="F1F2F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力は、他人の特殊</a:t>
            </a:r>
            <a:endParaRPr lang="en-US" altLang="ja-JP" sz="1270" dirty="0" smtClean="0">
              <a:solidFill>
                <a:srgbClr val="F1F2F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能力をみつける</a:t>
            </a:r>
            <a:r>
              <a:rPr lang="ja-JP" altLang="en-US" sz="1270" dirty="0" err="1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</a:t>
            </a:r>
            <a:endParaRPr lang="en-US" altLang="ja-JP" sz="1270" dirty="0" smtClean="0">
              <a:solidFill>
                <a:srgbClr val="F1F2F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7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とだ。</a:t>
            </a:r>
            <a:endParaRPr lang="en-US" altLang="ja-JP" sz="1270" dirty="0" smtClean="0">
              <a:solidFill>
                <a:srgbClr val="F1F2F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19442579">
            <a:off x="2076362" y="403689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意</a:t>
            </a:r>
            <a:endParaRPr kumimoji="1" lang="ja-JP" altLang="en-US" b="1" dirty="0">
              <a:solidFill>
                <a:srgbClr val="F1F2F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2500716" y="3924656"/>
            <a:ext cx="0" cy="600992"/>
          </a:xfrm>
          <a:prstGeom prst="line">
            <a:avLst/>
          </a:prstGeom>
          <a:ln>
            <a:solidFill>
              <a:srgbClr val="F1F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 rot="19370314">
            <a:off x="5756627" y="787726"/>
            <a:ext cx="34390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し当てた </a:t>
            </a:r>
            <a:r>
              <a:rPr lang="en-US" altLang="ja-JP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 </a:t>
            </a:r>
            <a:r>
              <a:rPr lang="ja-JP" altLang="en-US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特殊能力</a:t>
            </a:r>
            <a:r>
              <a:rPr lang="en-US" altLang="ja-JP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” </a:t>
            </a:r>
            <a:r>
              <a:rPr lang="ja-JP" altLang="en-US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endParaRPr lang="en-US" altLang="ja-JP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人生の財宝だ。「動かす」ためには、最大限に活用すべき。臨床能力かも知れないし、教育力かも知れない。はたまた医業でないこともあり得るだろう。注意すべき点は、それを活かせるかどうか</a:t>
            </a:r>
            <a:r>
              <a:rPr lang="ja-JP" altLang="en-US" dirty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は、環</a:t>
            </a:r>
            <a:endParaRPr lang="en-US" altLang="ja-JP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境にも依存　　　　　する</a:t>
            </a:r>
            <a:endParaRPr lang="en-US" altLang="ja-JP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ということ。</a:t>
            </a:r>
            <a:endParaRPr lang="en-US" altLang="ja-JP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 rot="19442579">
            <a:off x="4825544" y="1987191"/>
            <a:ext cx="511679" cy="483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545" dirty="0" smtClean="0">
                <a:solidFill>
                  <a:srgbClr val="0082B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探</a:t>
            </a:r>
            <a:endParaRPr kumimoji="1" lang="ja-JP" altLang="en-US" sz="2545" dirty="0">
              <a:solidFill>
                <a:srgbClr val="0082B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>
            <a:off x="5334908" y="1928684"/>
            <a:ext cx="0" cy="600992"/>
          </a:xfrm>
          <a:prstGeom prst="line">
            <a:avLst/>
          </a:prstGeom>
          <a:ln>
            <a:solidFill>
              <a:srgbClr val="543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4048934" y="1410325"/>
            <a:ext cx="735481" cy="735481"/>
          </a:xfrm>
          <a:prstGeom prst="ellipse">
            <a:avLst/>
          </a:prstGeom>
          <a:solidFill>
            <a:srgbClr val="F1F2F1"/>
          </a:solidFill>
          <a:ln w="19050">
            <a:solidFill>
              <a:srgbClr val="543B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-94476" y="4802945"/>
            <a:ext cx="396000" cy="396000"/>
          </a:xfrm>
          <a:prstGeom prst="ellipse">
            <a:avLst/>
          </a:prstGeom>
          <a:noFill/>
          <a:ln w="19050">
            <a:solidFill>
              <a:srgbClr val="543B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>
            <a:off x="257683" y="1444776"/>
            <a:ext cx="3479639" cy="0"/>
          </a:xfrm>
          <a:prstGeom prst="line">
            <a:avLst/>
          </a:prstGeom>
          <a:ln>
            <a:solidFill>
              <a:srgbClr val="F1F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3526874" y="1444776"/>
            <a:ext cx="420896" cy="0"/>
          </a:xfrm>
          <a:prstGeom prst="line">
            <a:avLst/>
          </a:prstGeom>
          <a:ln>
            <a:solidFill>
              <a:srgbClr val="543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3092832" y="647746"/>
            <a:ext cx="620683" cy="857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273" dirty="0">
                <a:ln w="28575">
                  <a:solidFill>
                    <a:srgbClr val="F1F2F1"/>
                  </a:solidFill>
                </a:ln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73" dirty="0" smtClean="0">
                <a:ln w="28575">
                  <a:solidFill>
                    <a:srgbClr val="F1F2F1"/>
                  </a:solidFill>
                </a:ln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endParaRPr lang="en-US" altLang="ja-JP" sz="1273" dirty="0" smtClean="0">
              <a:ln w="28575">
                <a:solidFill>
                  <a:srgbClr val="F1F2F1"/>
                </a:solidFill>
              </a:ln>
              <a:solidFill>
                <a:srgbClr val="F1F2F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2550" b="1" dirty="0" smtClean="0">
                <a:ln w="28575">
                  <a:solidFill>
                    <a:srgbClr val="F1F2F1"/>
                  </a:solidFill>
                </a:ln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 </a:t>
            </a:r>
            <a:endParaRPr lang="en-US" altLang="ja-JP" dirty="0" smtClean="0">
              <a:ln w="28575">
                <a:solidFill>
                  <a:srgbClr val="F1F2F1"/>
                </a:solidFill>
              </a:ln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543B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7331">
            <a:off x="914093" y="2110417"/>
            <a:ext cx="648000" cy="648000"/>
          </a:xfrm>
          <a:prstGeom prst="rect">
            <a:avLst/>
          </a:prstGeom>
          <a:noFill/>
          <a:ln w="9525">
            <a:solidFill>
              <a:srgbClr val="F1F2F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40031">
            <a:off x="2084473" y="5612176"/>
            <a:ext cx="432000" cy="432000"/>
          </a:xfrm>
          <a:prstGeom prst="rect">
            <a:avLst/>
          </a:prstGeom>
          <a:noFill/>
          <a:ln w="3175">
            <a:solidFill>
              <a:srgbClr val="0082B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03750">
            <a:off x="7851246" y="3369650"/>
            <a:ext cx="900000" cy="900000"/>
          </a:xfrm>
          <a:prstGeom prst="rect">
            <a:avLst/>
          </a:prstGeom>
          <a:noFill/>
          <a:ln w="9525">
            <a:solidFill>
              <a:srgbClr val="0082B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5" name="テキスト ボックス 34"/>
          <p:cNvSpPr txBox="1"/>
          <p:nvPr/>
        </p:nvSpPr>
        <p:spPr>
          <a:xfrm>
            <a:off x="103524" y="542333"/>
            <a:ext cx="4213013" cy="962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273" dirty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73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時代</a:t>
            </a:r>
            <a:r>
              <a:rPr lang="ja-JP" altLang="en-US" sz="1273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動</a:t>
            </a:r>
            <a:r>
              <a:rPr lang="ja-JP" altLang="en-US" sz="1273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かす</a:t>
            </a:r>
            <a:r>
              <a:rPr lang="ja-JP" altLang="en-US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医師</a:t>
            </a:r>
            <a:r>
              <a:rPr lang="ja-JP" altLang="en-US" sz="1273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になれ</a:t>
            </a:r>
            <a:endParaRPr lang="en-US" altLang="ja-JP" sz="1273" dirty="0" smtClean="0">
              <a:solidFill>
                <a:srgbClr val="F1F2F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「デキる」から</a:t>
            </a:r>
            <a:r>
              <a:rPr lang="ja-JP" altLang="en-US" sz="2550" b="1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2550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550" b="1" dirty="0" smtClean="0">
                <a:solidFill>
                  <a:srgbClr val="F1F2F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動かせ</a:t>
            </a:r>
            <a:r>
              <a:rPr lang="ja-JP" altLang="en-US" sz="2550" b="1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 」</a:t>
            </a:r>
            <a:r>
              <a:rPr lang="ja-JP" altLang="en-US" dirty="0" smtClean="0">
                <a:solidFill>
                  <a:srgbClr val="543B3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</a:t>
            </a:r>
            <a:endParaRPr lang="en-US" altLang="ja-JP" dirty="0" smtClean="0">
              <a:solidFill>
                <a:srgbClr val="543B3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 rot="19365312">
            <a:off x="4034244" y="1318749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543B3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03</a:t>
            </a:r>
            <a:endParaRPr kumimoji="1" lang="ja-JP" altLang="en-US" sz="3600" dirty="0">
              <a:solidFill>
                <a:srgbClr val="543B3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 flipV="1">
            <a:off x="1692250" y="2272329"/>
            <a:ext cx="2445563" cy="1835490"/>
          </a:xfrm>
          <a:prstGeom prst="line">
            <a:avLst/>
          </a:prstGeom>
          <a:ln>
            <a:solidFill>
              <a:srgbClr val="F1F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円/楕円 37"/>
          <p:cNvSpPr/>
          <p:nvPr/>
        </p:nvSpPr>
        <p:spPr>
          <a:xfrm>
            <a:off x="1626969" y="3384293"/>
            <a:ext cx="540000" cy="540000"/>
          </a:xfrm>
          <a:prstGeom prst="ellipse">
            <a:avLst/>
          </a:prstGeom>
          <a:solidFill>
            <a:srgbClr val="543B39"/>
          </a:solidFill>
          <a:ln w="19050">
            <a:solidFill>
              <a:srgbClr val="F1F2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 rot="19365312">
            <a:off x="1555530" y="3223586"/>
            <a:ext cx="1152128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50" dirty="0" smtClean="0">
                <a:solidFill>
                  <a:srgbClr val="F1F2F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02</a:t>
            </a:r>
            <a:endParaRPr kumimoji="1" lang="ja-JP" altLang="en-US" sz="2550" dirty="0">
              <a:solidFill>
                <a:srgbClr val="F1F2F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908" y="4762814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2099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0648" y="5316"/>
            <a:ext cx="11326662" cy="813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746500" y="5805264"/>
            <a:ext cx="60019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 smtClean="0">
                <a:ln w="76200">
                  <a:solidFill>
                    <a:srgbClr val="C00000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｜ 福知山市</a:t>
            </a:r>
            <a:r>
              <a:rPr lang="ja-JP" altLang="en-US" sz="4000" dirty="0">
                <a:ln w="76200">
                  <a:solidFill>
                    <a:srgbClr val="C00000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花火</a:t>
            </a:r>
            <a:r>
              <a:rPr lang="ja-JP" altLang="en-US" sz="4000" dirty="0" smtClean="0">
                <a:ln w="76200">
                  <a:solidFill>
                    <a:srgbClr val="C00000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大会</a:t>
            </a:r>
            <a:r>
              <a:rPr lang="ja-JP" altLang="en-US" sz="4000" dirty="0">
                <a:ln w="76200">
                  <a:solidFill>
                    <a:srgbClr val="C00000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事故</a:t>
            </a:r>
            <a:endParaRPr kumimoji="1" lang="ja-JP" altLang="en-US" sz="4000" dirty="0">
              <a:ln w="76200">
                <a:solidFill>
                  <a:srgbClr val="C00000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46500" y="5805264"/>
            <a:ext cx="60019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｜ 福知山市</a:t>
            </a:r>
            <a:r>
              <a:rPr lang="ja-JP" altLang="en-US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花火</a:t>
            </a:r>
            <a:r>
              <a:rPr lang="ja-JP" altLang="en-US" sz="4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大会</a:t>
            </a:r>
            <a:r>
              <a:rPr lang="ja-JP" altLang="en-US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事故</a:t>
            </a:r>
            <a:endParaRPr kumimoji="1" lang="ja-JP" altLang="en-US" sz="4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96136" y="544612"/>
            <a:ext cx="3384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dirty="0" smtClean="0">
                <a:ln w="76200">
                  <a:solidFill>
                    <a:srgbClr val="C00000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▷ </a:t>
            </a:r>
            <a:r>
              <a:rPr kumimoji="1" lang="ja-JP" altLang="en-US" sz="2400" b="1" dirty="0" smtClean="0">
                <a:ln w="76200">
                  <a:solidFill>
                    <a:srgbClr val="C00000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負傷者　</a:t>
            </a:r>
            <a:r>
              <a:rPr kumimoji="1" lang="en-US" altLang="ja-JP" sz="3200" b="1" dirty="0" smtClean="0">
                <a:ln w="76200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kumimoji="1" lang="en-US" altLang="ja-JP" sz="2400" b="1" dirty="0" smtClean="0">
                <a:ln w="76200">
                  <a:solidFill>
                    <a:srgbClr val="C00000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b="1" dirty="0" smtClean="0">
                <a:ln w="76200">
                  <a:solidFill>
                    <a:srgbClr val="C00000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endParaRPr lang="en-US" altLang="ja-JP" sz="2400" b="1" dirty="0" smtClean="0">
              <a:ln w="76200">
                <a:solidFill>
                  <a:srgbClr val="C00000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b="1" dirty="0" smtClean="0">
                <a:ln w="76200">
                  <a:solidFill>
                    <a:srgbClr val="C00000"/>
                  </a:solidFill>
                </a:ln>
                <a:solidFill>
                  <a:schemeClr val="bg1"/>
                </a:solidFill>
                <a:latin typeface="Segoe UI Symbol"/>
                <a:ea typeface="メイリオ" panose="020B0604030504040204" pitchFamily="50" charset="-128"/>
                <a:cs typeface="メイリオ" panose="020B0604030504040204" pitchFamily="50" charset="-128"/>
              </a:rPr>
              <a:t>▷ </a:t>
            </a:r>
            <a:r>
              <a:rPr kumimoji="1" lang="ja-JP" altLang="en-US" sz="2400" b="1" dirty="0" smtClean="0">
                <a:ln w="76200">
                  <a:solidFill>
                    <a:srgbClr val="C00000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死   者　 </a:t>
            </a:r>
            <a:r>
              <a:rPr kumimoji="1" lang="ja-JP" altLang="en-US" sz="3200" b="1" dirty="0" smtClean="0">
                <a:ln w="76200">
                  <a:solidFill>
                    <a:srgbClr val="C00000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3200" b="1" dirty="0" smtClean="0">
                <a:ln w="76200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en-US" altLang="ja-JP" sz="3200" b="1" dirty="0" smtClean="0">
                <a:ln w="76200">
                  <a:solidFill>
                    <a:srgbClr val="C00000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b="1" dirty="0" smtClean="0">
                <a:ln w="76200">
                  <a:solidFill>
                    <a:srgbClr val="C00000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endParaRPr kumimoji="1" lang="en-US" altLang="ja-JP" sz="2400" b="1" dirty="0" smtClean="0">
              <a:ln w="76200">
                <a:solidFill>
                  <a:srgbClr val="C00000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b="1" dirty="0" smtClean="0">
                <a:ln w="76200">
                  <a:solidFill>
                    <a:srgbClr val="C00000"/>
                  </a:solidFill>
                </a:ln>
                <a:solidFill>
                  <a:schemeClr val="bg1"/>
                </a:solidFill>
                <a:latin typeface="Segoe UI Symbol"/>
                <a:ea typeface="メイリオ" panose="020B0604030504040204" pitchFamily="50" charset="-128"/>
                <a:cs typeface="メイリオ" panose="020B0604030504040204" pitchFamily="50" charset="-128"/>
              </a:rPr>
              <a:t>▷ </a:t>
            </a:r>
            <a:r>
              <a:rPr lang="ja-JP" altLang="en-US" sz="2400" b="1" dirty="0" smtClean="0">
                <a:ln w="76200">
                  <a:solidFill>
                    <a:srgbClr val="C00000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重症者　</a:t>
            </a:r>
            <a:r>
              <a:rPr lang="en-US" altLang="ja-JP" sz="3200" b="1" dirty="0" smtClean="0">
                <a:ln w="76200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</a:t>
            </a:r>
            <a:r>
              <a:rPr lang="en-US" altLang="ja-JP" sz="2400" b="1" dirty="0" smtClean="0">
                <a:ln w="76200">
                  <a:solidFill>
                    <a:srgbClr val="C00000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b="1" dirty="0" smtClean="0">
                <a:ln w="76200">
                  <a:solidFill>
                    <a:srgbClr val="C00000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endParaRPr kumimoji="1" lang="en-US" altLang="ja-JP" sz="2400" b="1" dirty="0" smtClean="0">
              <a:ln w="76200">
                <a:solidFill>
                  <a:srgbClr val="C00000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96136" y="548680"/>
            <a:ext cx="3384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▷ 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負傷者　</a:t>
            </a:r>
            <a:r>
              <a:rPr kumimoji="1" lang="en-US" altLang="ja-JP" sz="3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endParaRPr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b="1" dirty="0" smtClean="0">
                <a:solidFill>
                  <a:schemeClr val="bg1"/>
                </a:solidFill>
                <a:latin typeface="Segoe UI Symbol"/>
                <a:ea typeface="メイリオ" panose="020B0604030504040204" pitchFamily="50" charset="-128"/>
                <a:cs typeface="メイリオ" panose="020B0604030504040204" pitchFamily="50" charset="-128"/>
              </a:rPr>
              <a:t>▷ 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死   者　 </a:t>
            </a:r>
            <a:r>
              <a:rPr kumimoji="1"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3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en-US" altLang="ja-JP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endParaRPr kumimoji="1"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b="1" dirty="0" smtClean="0">
                <a:solidFill>
                  <a:schemeClr val="bg1"/>
                </a:solidFill>
                <a:latin typeface="Segoe UI Symbol"/>
                <a:ea typeface="メイリオ" panose="020B0604030504040204" pitchFamily="50" charset="-128"/>
                <a:cs typeface="メイリオ" panose="020B0604030504040204" pitchFamily="50" charset="-128"/>
              </a:rPr>
              <a:t>▷ 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重症者　</a:t>
            </a:r>
            <a:r>
              <a:rPr lang="en-US" altLang="ja-JP" sz="3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endParaRPr kumimoji="1"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5394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54859"/>
            <a:ext cx="9649072" cy="724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251520" y="188640"/>
            <a:ext cx="4824536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1560" y="792288"/>
            <a:ext cx="4261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非常事態 </a:t>
            </a:r>
            <a:r>
              <a:rPr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 </a:t>
            </a:r>
            <a:r>
              <a:rPr lang="ja-JP" alt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マネジメント</a:t>
            </a:r>
            <a:endParaRPr lang="en-US" altLang="ja-JP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95536" y="332656"/>
            <a:ext cx="144016" cy="91926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71700" y="1628800"/>
            <a:ext cx="396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n w="76200">
                  <a:solidFill>
                    <a:schemeClr val="bg1"/>
                  </a:solidFill>
                </a:ln>
                <a:solidFill>
                  <a:srgbClr val="C00000"/>
                </a:solidFill>
                <a:latin typeface="メイリオ"/>
                <a:ea typeface="メイリオ"/>
                <a:cs typeface="メイリオ"/>
              </a:rPr>
              <a:t>▼</a:t>
            </a:r>
            <a:endParaRPr kumimoji="1" lang="ja-JP" altLang="en-US" sz="2400" dirty="0">
              <a:ln w="76200"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71699" y="1628800"/>
            <a:ext cx="396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C00000"/>
                </a:solidFill>
                <a:latin typeface="メイリオ"/>
                <a:ea typeface="メイリオ"/>
                <a:cs typeface="メイリオ"/>
              </a:rPr>
              <a:t>▼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1560" y="395372"/>
            <a:ext cx="426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これも救急医の仕事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7708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93487" y="1700808"/>
            <a:ext cx="634019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救急医 </a:t>
            </a:r>
            <a:r>
              <a:rPr kumimoji="1" lang="ja-JP" altLang="en-US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として</a:t>
            </a:r>
            <a:endParaRPr kumimoji="1" lang="en-US" altLang="ja-JP" sz="6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</a:t>
            </a:r>
            <a:r>
              <a:rPr kumimoji="1" lang="ja-JP" altLang="en-US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</a:t>
            </a:r>
            <a:r>
              <a:rPr lang="ja-JP" altLang="en-US" sz="7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能力</a:t>
            </a:r>
            <a:r>
              <a:rPr kumimoji="1" lang="ja-JP" altLang="en-US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kumimoji="1" lang="ja-JP" altLang="en-US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？</a:t>
            </a:r>
            <a:endParaRPr kumimoji="1" lang="ja-JP" altLang="en-US" sz="7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028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88781" y="2924944"/>
            <a:ext cx="729558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kumimoji="1" lang="en-US" altLang="ja-JP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動</a:t>
            </a:r>
            <a:r>
              <a:rPr kumimoji="1" lang="ja-JP" altLang="en-US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かす</a:t>
            </a:r>
            <a:r>
              <a:rPr lang="ja-JP" altLang="en-US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kumimoji="1" lang="ja-JP" altLang="en-US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力</a:t>
            </a:r>
            <a:endParaRPr kumimoji="1" lang="ja-JP" altLang="en-US" sz="60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08291" y="2060848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組織</a:t>
            </a:r>
            <a:r>
              <a:rPr lang="ja-JP" alt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kumimoji="1" lang="ja-JP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2066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88781" y="2924944"/>
            <a:ext cx="729558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kumimoji="1" lang="en-US" altLang="ja-JP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動</a:t>
            </a:r>
            <a:r>
              <a:rPr kumimoji="1" lang="ja-JP" altLang="en-US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かす</a:t>
            </a:r>
            <a:r>
              <a:rPr lang="ja-JP" altLang="en-US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kumimoji="1" lang="ja-JP" altLang="en-US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力</a:t>
            </a:r>
            <a:endParaRPr kumimoji="1" lang="ja-JP" altLang="en-US" sz="60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08291" y="2060848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医療チーム</a:t>
            </a:r>
            <a:r>
              <a:rPr lang="ja-JP" alt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kumimoji="1" lang="ja-JP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1693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076094" y="2924944"/>
            <a:ext cx="632096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kumimoji="1" lang="en-US" altLang="ja-JP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8800" b="1" spc="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繋</a:t>
            </a:r>
            <a:r>
              <a:rPr lang="ja-JP" altLang="en-US" sz="7200" b="1" spc="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ぐ</a:t>
            </a:r>
            <a:r>
              <a:rPr lang="ja-JP" altLang="en-US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kumimoji="1" lang="ja-JP" altLang="en-US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力</a:t>
            </a:r>
            <a:endParaRPr kumimoji="1" lang="ja-JP" altLang="en-US" sz="60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08291" y="2060848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r>
              <a:rPr lang="ja-JP" alt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3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r>
              <a:rPr lang="ja-JP" alt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kumimoji="1" lang="ja-JP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11266" y="2617167"/>
            <a:ext cx="6976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spc="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つな</a:t>
            </a:r>
            <a:endParaRPr kumimoji="1" lang="ja-JP" altLang="en-US" sz="1400" spc="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43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04026" y="2056726"/>
            <a:ext cx="4237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 </a:t>
            </a:r>
            <a:r>
              <a:rPr kumimoji="1"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デキ</a:t>
            </a:r>
            <a:r>
              <a:rPr kumimoji="1" lang="ja-JP" alt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</a:t>
            </a:r>
            <a:r>
              <a:rPr kumimoji="1"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医者 」</a:t>
            </a: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からの </a:t>
            </a:r>
            <a:r>
              <a:rPr kumimoji="1" lang="en-US" altLang="ja-JP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next stage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92776" y="2710368"/>
            <a:ext cx="8292655" cy="24468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 チーム </a:t>
            </a:r>
            <a:r>
              <a:rPr lang="ja-JP" alt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 </a:t>
            </a:r>
            <a:r>
              <a:rPr lang="ja-JP" alt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</a:t>
            </a:r>
            <a:r>
              <a:rPr lang="ja-JP" alt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える</a:t>
            </a:r>
            <a:r>
              <a:rPr lang="ja-JP" alt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人材 」</a:t>
            </a:r>
            <a:endParaRPr lang="en-US" altLang="ja-JP" sz="5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の </a:t>
            </a:r>
            <a:r>
              <a:rPr lang="ja-JP" altLang="en-US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育成</a:t>
            </a:r>
            <a:endParaRPr kumimoji="1" lang="ja-JP" altLang="en-US" sz="48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557858" y="5644270"/>
            <a:ext cx="504000" cy="50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2B5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69415" y="570973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</a:t>
            </a:r>
            <a:endParaRPr kumimoji="1" lang="ja-JP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166658" y="5648181"/>
            <a:ext cx="9492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市民</a:t>
            </a:r>
            <a:endParaRPr lang="en-US" altLang="ja-JP" sz="15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</a:t>
            </a:r>
            <a:endParaRPr lang="en-US" altLang="ja-JP" sz="15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662658" y="5644269"/>
            <a:ext cx="504000" cy="50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2B5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74214" y="5709736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山</a:t>
            </a:r>
            <a:endParaRPr kumimoji="1" lang="ja-JP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114584" y="5644270"/>
            <a:ext cx="504000" cy="504000"/>
          </a:xfrm>
          <a:prstGeom prst="rect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2B5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126140" y="5709737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</a:t>
            </a:r>
            <a:endParaRPr kumimoji="1" lang="ja-JP" altLang="en-US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058661" y="6202179"/>
            <a:ext cx="17235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救命救急</a:t>
            </a:r>
            <a:r>
              <a:rPr lang="ja-JP" altLang="en-US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センター</a:t>
            </a:r>
            <a:endParaRPr kumimoji="1" lang="ja-JP" altLang="en-US" sz="15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16216" y="5369729"/>
            <a:ext cx="94923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市立</a:t>
            </a:r>
            <a:endParaRPr lang="en-US" altLang="ja-JP" sz="1500" spc="3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4767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04026" y="2056726"/>
            <a:ext cx="4237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 </a:t>
            </a:r>
            <a:r>
              <a:rPr kumimoji="1"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デキ</a:t>
            </a:r>
            <a:r>
              <a:rPr kumimoji="1" lang="ja-JP" alt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</a:t>
            </a:r>
            <a:r>
              <a:rPr kumimoji="1" lang="ja-JP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医者 」</a:t>
            </a:r>
            <a:r>
              <a:rPr kumimoji="1"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からの </a:t>
            </a:r>
            <a:r>
              <a:rPr kumimoji="1" lang="en-US" altLang="ja-JP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next stage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92776" y="2710368"/>
            <a:ext cx="8164415" cy="24468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 組織 </a:t>
            </a:r>
            <a:r>
              <a:rPr lang="ja-JP" alt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 </a:t>
            </a:r>
            <a:r>
              <a:rPr lang="ja-JP" alt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動</a:t>
            </a:r>
            <a:r>
              <a:rPr lang="ja-JP" alt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かせる</a:t>
            </a:r>
            <a:r>
              <a:rPr lang="ja-JP" alt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人材 」</a:t>
            </a:r>
            <a:endParaRPr lang="en-US" altLang="ja-JP" sz="5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の </a:t>
            </a:r>
            <a:r>
              <a:rPr lang="ja-JP" altLang="en-US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育成</a:t>
            </a:r>
            <a:endParaRPr kumimoji="1" lang="ja-JP" altLang="en-US" sz="48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557858" y="5644270"/>
            <a:ext cx="504000" cy="50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2B5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69415" y="570973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</a:t>
            </a:r>
            <a:endParaRPr kumimoji="1" lang="ja-JP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166658" y="5648181"/>
            <a:ext cx="9492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市民</a:t>
            </a:r>
            <a:endParaRPr lang="en-US" altLang="ja-JP" sz="15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</a:t>
            </a:r>
            <a:endParaRPr lang="en-US" altLang="ja-JP" sz="15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662658" y="5644269"/>
            <a:ext cx="504000" cy="50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2B5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74214" y="5709736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山</a:t>
            </a:r>
            <a:endParaRPr kumimoji="1" lang="ja-JP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114584" y="5644270"/>
            <a:ext cx="504000" cy="504000"/>
          </a:xfrm>
          <a:prstGeom prst="rect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2B5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126140" y="5709737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</a:t>
            </a:r>
            <a:endParaRPr kumimoji="1" lang="ja-JP" altLang="en-US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058661" y="6202179"/>
            <a:ext cx="17235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救命救急</a:t>
            </a:r>
            <a:r>
              <a:rPr lang="ja-JP" altLang="en-US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センター</a:t>
            </a:r>
            <a:endParaRPr kumimoji="1" lang="ja-JP" altLang="en-US" sz="15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16216" y="5369729"/>
            <a:ext cx="94923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市立</a:t>
            </a:r>
            <a:endParaRPr lang="en-US" altLang="ja-JP" sz="1500" spc="3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2395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5350</TotalTime>
  <Words>173</Words>
  <Application>Microsoft Macintosh PowerPoint</Application>
  <PresentationFormat>画面に合わせる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kitagawa</dc:creator>
  <cp:lastModifiedBy>Mizobe Michiko</cp:lastModifiedBy>
  <cp:revision>389</cp:revision>
  <dcterms:created xsi:type="dcterms:W3CDTF">2014-04-05T05:46:06Z</dcterms:created>
  <dcterms:modified xsi:type="dcterms:W3CDTF">2015-08-11T17:13:03Z</dcterms:modified>
</cp:coreProperties>
</file>